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20"/>
  </p:notesMasterIdLst>
  <p:handoutMasterIdLst>
    <p:handoutMasterId r:id="rId21"/>
  </p:handoutMasterIdLst>
  <p:sldIdLst>
    <p:sldId id="325" r:id="rId5"/>
    <p:sldId id="326" r:id="rId6"/>
    <p:sldId id="338" r:id="rId7"/>
    <p:sldId id="339" r:id="rId8"/>
    <p:sldId id="351" r:id="rId9"/>
    <p:sldId id="350" r:id="rId10"/>
    <p:sldId id="341" r:id="rId11"/>
    <p:sldId id="342" r:id="rId12"/>
    <p:sldId id="343" r:id="rId13"/>
    <p:sldId id="348" r:id="rId14"/>
    <p:sldId id="347" r:id="rId15"/>
    <p:sldId id="346" r:id="rId16"/>
    <p:sldId id="349" r:id="rId17"/>
    <p:sldId id="344" r:id="rId18"/>
    <p:sldId id="345"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85135"/>
    <a:srgbClr val="BDA07D"/>
    <a:srgbClr val="F5F9F9"/>
    <a:srgbClr val="627272"/>
    <a:srgbClr val="93A5A8"/>
    <a:srgbClr val="3E7090"/>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41E0AAB-1EA4-4AD7-8A81-A12D3506F4C6}" v="246" dt="2024-07-16T18:05:12.659"/>
    <p1510:client id="{7FC9BCDB-28B6-40CF-96CE-22AC1043AB86}" v="358" dt="2024-07-16T18:06:01.270"/>
  </p1510:revLst>
</p1510:revInfo>
</file>

<file path=ppt/tableStyles.xml><?xml version="1.0" encoding="utf-8"?>
<a:tblStyleLst xmlns:a="http://schemas.openxmlformats.org/drawingml/2006/main" def="{17292A2E-F333-43FB-9621-5CBBE7FDCDCB}">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966" autoAdjust="0"/>
    <p:restoredTop sz="95274" autoAdjust="0"/>
  </p:normalViewPr>
  <p:slideViewPr>
    <p:cSldViewPr snapToGrid="0">
      <p:cViewPr>
        <p:scale>
          <a:sx n="80" d="100"/>
          <a:sy n="80" d="100"/>
        </p:scale>
        <p:origin x="600" y="20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notesViewPr>
    <p:cSldViewPr snapToGrid="0">
      <p:cViewPr varScale="1">
        <p:scale>
          <a:sx n="65" d="100"/>
          <a:sy n="65" d="100"/>
        </p:scale>
        <p:origin x="3154" y="43"/>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microsoft.com/office/2015/10/relationships/revisionInfo" Target="revisionInfo.xml"/><Relationship Id="rId3" Type="http://schemas.openxmlformats.org/officeDocument/2006/relationships/customXml" Target="../customXml/item3.xml"/><Relationship Id="rId21"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EAF03AE-1CC2-475F-B909-50970E9699A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0B63C45E-73BA-4C86-A24F-A5006B4E7BA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37A4CE-17BB-4BB2-AC7B-97495293E2AC}" type="datetimeFigureOut">
              <a:rPr lang="en-US" smtClean="0"/>
              <a:t>7/17/2024</a:t>
            </a:fld>
            <a:endParaRPr lang="en-US" dirty="0"/>
          </a:p>
        </p:txBody>
      </p:sp>
      <p:sp>
        <p:nvSpPr>
          <p:cNvPr id="4" name="Footer Placeholder 3">
            <a:extLst>
              <a:ext uri="{FF2B5EF4-FFF2-40B4-BE49-F238E27FC236}">
                <a16:creationId xmlns:a16="http://schemas.microsoft.com/office/drawing/2014/main" id="{D71DB874-DF6A-4AFA-8055-4AD7EE4CE3A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7677078F-04CB-4625-B536-5BCAA2EC6CA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E0EF92D-82DD-4142-BCE8-036B91487D2E}" type="slidenum">
              <a:rPr lang="en-US" smtClean="0"/>
              <a:t>‹#›</a:t>
            </a:fld>
            <a:endParaRPr lang="en-US" dirty="0"/>
          </a:p>
        </p:txBody>
      </p:sp>
    </p:spTree>
    <p:extLst>
      <p:ext uri="{BB962C8B-B14F-4D97-AF65-F5344CB8AC3E}">
        <p14:creationId xmlns:p14="http://schemas.microsoft.com/office/powerpoint/2010/main" val="75707088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C86C8F5-2FDA-4718-81AA-24F4816BBD56}" type="datetimeFigureOut">
              <a:rPr lang="en-US" smtClean="0"/>
              <a:t>7/17/2024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58EC616-C518-4358-9496-6C33B2F5FA56}" type="slidenum">
              <a:rPr lang="en-US" smtClean="0"/>
              <a:t>‹#›</a:t>
            </a:fld>
            <a:endParaRPr lang="en-US" dirty="0"/>
          </a:p>
        </p:txBody>
      </p:sp>
    </p:spTree>
    <p:extLst>
      <p:ext uri="{BB962C8B-B14F-4D97-AF65-F5344CB8AC3E}">
        <p14:creationId xmlns:p14="http://schemas.microsoft.com/office/powerpoint/2010/main" val="17323220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58EC616-C518-4358-9496-6C33B2F5FA56}" type="slidenum">
              <a:rPr lang="en-US" smtClean="0"/>
              <a:t>3</a:t>
            </a:fld>
            <a:endParaRPr lang="en-US" dirty="0"/>
          </a:p>
        </p:txBody>
      </p:sp>
    </p:spTree>
    <p:extLst>
      <p:ext uri="{BB962C8B-B14F-4D97-AF65-F5344CB8AC3E}">
        <p14:creationId xmlns:p14="http://schemas.microsoft.com/office/powerpoint/2010/main" val="30364189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58EC616-C518-4358-9496-6C33B2F5FA56}" type="slidenum">
              <a:rPr lang="en-US" smtClean="0"/>
              <a:t>4</a:t>
            </a:fld>
            <a:endParaRPr lang="en-US" dirty="0"/>
          </a:p>
        </p:txBody>
      </p:sp>
    </p:spTree>
    <p:extLst>
      <p:ext uri="{BB962C8B-B14F-4D97-AF65-F5344CB8AC3E}">
        <p14:creationId xmlns:p14="http://schemas.microsoft.com/office/powerpoint/2010/main" val="20227779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58EC616-C518-4358-9496-6C33B2F5FA56}" type="slidenum">
              <a:rPr lang="en-US" smtClean="0"/>
              <a:t>8</a:t>
            </a:fld>
            <a:endParaRPr lang="en-US" dirty="0"/>
          </a:p>
        </p:txBody>
      </p:sp>
    </p:spTree>
    <p:extLst>
      <p:ext uri="{BB962C8B-B14F-4D97-AF65-F5344CB8AC3E}">
        <p14:creationId xmlns:p14="http://schemas.microsoft.com/office/powerpoint/2010/main" val="42171586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58EC616-C518-4358-9496-6C33B2F5FA56}" type="slidenum">
              <a:rPr lang="en-US" smtClean="0"/>
              <a:t>10</a:t>
            </a:fld>
            <a:endParaRPr lang="en-US" dirty="0"/>
          </a:p>
        </p:txBody>
      </p:sp>
    </p:spTree>
    <p:extLst>
      <p:ext uri="{BB962C8B-B14F-4D97-AF65-F5344CB8AC3E}">
        <p14:creationId xmlns:p14="http://schemas.microsoft.com/office/powerpoint/2010/main" val="4836226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58EC616-C518-4358-9496-6C33B2F5FA56}" type="slidenum">
              <a:rPr lang="en-US" smtClean="0"/>
              <a:t>11</a:t>
            </a:fld>
            <a:endParaRPr lang="en-US" dirty="0"/>
          </a:p>
        </p:txBody>
      </p:sp>
    </p:spTree>
    <p:extLst>
      <p:ext uri="{BB962C8B-B14F-4D97-AF65-F5344CB8AC3E}">
        <p14:creationId xmlns:p14="http://schemas.microsoft.com/office/powerpoint/2010/main" val="97641970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9.png"/><Relationship Id="rId1" Type="http://schemas.openxmlformats.org/officeDocument/2006/relationships/slideMaster" Target="../slideMasters/slideMaster1.xml"/><Relationship Id="rId5" Type="http://schemas.openxmlformats.org/officeDocument/2006/relationships/image" Target="../media/image2.svg"/><Relationship Id="rId4"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10.svg"/><Relationship Id="rId4"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8.svg"/><Relationship Id="rId4"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12.svg"/><Relationship Id="rId4" Type="http://schemas.openxmlformats.org/officeDocument/2006/relationships/image" Target="../media/image6.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91A476F7-D5C8-1CEC-9F4A-86A24C0BF39F}"/>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l="25455" t="5126"/>
          <a:stretch/>
        </p:blipFill>
        <p:spPr>
          <a:xfrm>
            <a:off x="0" y="0"/>
            <a:ext cx="5423337" cy="5356522"/>
          </a:xfrm>
          <a:prstGeom prst="rect">
            <a:avLst/>
          </a:prstGeom>
        </p:spPr>
      </p:pic>
      <p:pic>
        <p:nvPicPr>
          <p:cNvPr id="3" name="Graphic 2">
            <a:extLst>
              <a:ext uri="{FF2B5EF4-FFF2-40B4-BE49-F238E27FC236}">
                <a16:creationId xmlns:a16="http://schemas.microsoft.com/office/drawing/2014/main" id="{D0CBB0B7-F53E-97B4-C0F5-2D1842F1D237}"/>
              </a:ext>
            </a:extLst>
          </p:cNvPr>
          <p:cNvPicPr>
            <a:picLocks noChangeAspect="1"/>
          </p:cNvPicPr>
          <p:nvPr userDrawn="1"/>
        </p:nvPicPr>
        <p:blipFill>
          <a:blip r:embed="rId4">
            <a:extLst>
              <a:ext uri="{96DAC541-7B7A-43D3-8B79-37D633B846F1}">
                <asvg:svgBlip xmlns:asvg="http://schemas.microsoft.com/office/drawing/2016/SVG/main" xmlns="" r:embed="rId5"/>
              </a:ext>
            </a:extLst>
          </a:blip>
          <a:stretch>
            <a:fillRect/>
          </a:stretch>
        </p:blipFill>
        <p:spPr>
          <a:xfrm>
            <a:off x="6214735" y="726953"/>
            <a:ext cx="3069021" cy="2381688"/>
          </a:xfrm>
          <a:prstGeom prst="rect">
            <a:avLst/>
          </a:prstGeom>
        </p:spPr>
      </p:pic>
      <p:sp>
        <p:nvSpPr>
          <p:cNvPr id="4" name="Rectangle 3">
            <a:extLst>
              <a:ext uri="{FF2B5EF4-FFF2-40B4-BE49-F238E27FC236}">
                <a16:creationId xmlns:a16="http://schemas.microsoft.com/office/drawing/2014/main" id="{EABE1252-9BC4-8186-499A-2A7107C2945E}"/>
              </a:ext>
              <a:ext uri="{C183D7F6-B498-43B3-948B-1728B52AA6E4}">
                <adec:decorative xmlns:adec="http://schemas.microsoft.com/office/drawing/2017/decorative" xmlns="" val="1"/>
              </a:ext>
            </a:extLst>
          </p:cNvPr>
          <p:cNvSpPr/>
          <p:nvPr userDrawn="1"/>
        </p:nvSpPr>
        <p:spPr>
          <a:xfrm>
            <a:off x="7315203" y="0"/>
            <a:ext cx="2045247" cy="685800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6">
            <a:extLst>
              <a:ext uri="{FF2B5EF4-FFF2-40B4-BE49-F238E27FC236}">
                <a16:creationId xmlns:a16="http://schemas.microsoft.com/office/drawing/2014/main" id="{544ACCFF-64A9-40AA-93F9-86E3CE016187}"/>
              </a:ext>
            </a:extLst>
          </p:cNvPr>
          <p:cNvSpPr>
            <a:spLocks noGrp="1"/>
          </p:cNvSpPr>
          <p:nvPr>
            <p:ph type="title" hasCustomPrompt="1"/>
          </p:nvPr>
        </p:nvSpPr>
        <p:spPr>
          <a:xfrm>
            <a:off x="768096" y="667512"/>
            <a:ext cx="5916168" cy="4873752"/>
          </a:xfrm>
          <a:prstGeom prst="rect">
            <a:avLst/>
          </a:prstGeom>
        </p:spPr>
        <p:txBody>
          <a:bodyPr anchor="b"/>
          <a:lstStyle>
            <a:lvl1pPr>
              <a:lnSpc>
                <a:spcPct val="100000"/>
              </a:lnSpc>
              <a:defRPr sz="5000" cap="all" spc="200" baseline="0"/>
            </a:lvl1pPr>
          </a:lstStyle>
          <a:p>
            <a:r>
              <a:rPr lang="en-US" dirty="0"/>
              <a:t>Click to add title</a:t>
            </a:r>
          </a:p>
        </p:txBody>
      </p:sp>
      <p:sp>
        <p:nvSpPr>
          <p:cNvPr id="9" name="Text Placeholder 8">
            <a:extLst>
              <a:ext uri="{FF2B5EF4-FFF2-40B4-BE49-F238E27FC236}">
                <a16:creationId xmlns:a16="http://schemas.microsoft.com/office/drawing/2014/main" id="{AD785D0F-160C-4A31-93B3-F251B0730757}"/>
              </a:ext>
            </a:extLst>
          </p:cNvPr>
          <p:cNvSpPr>
            <a:spLocks noGrp="1"/>
          </p:cNvSpPr>
          <p:nvPr>
            <p:ph type="body" sz="quarter" idx="10" hasCustomPrompt="1"/>
          </p:nvPr>
        </p:nvSpPr>
        <p:spPr>
          <a:xfrm>
            <a:off x="768096" y="5568696"/>
            <a:ext cx="5276088" cy="859536"/>
          </a:xfrm>
          <a:prstGeom prst="rect">
            <a:avLst/>
          </a:prstGeom>
        </p:spPr>
        <p:txBody>
          <a:bodyPr anchor="t"/>
          <a:lstStyle>
            <a:lvl1pPr marL="0" indent="0">
              <a:buNone/>
              <a:defRPr sz="2000" b="0" i="0" spc="200" baseline="0">
                <a:solidFill>
                  <a:schemeClr val="accent4"/>
                </a:solidFill>
              </a:defRPr>
            </a:lvl1pPr>
          </a:lstStyle>
          <a:p>
            <a:pPr lvl="0"/>
            <a:r>
              <a:rPr lang="en-US" dirty="0"/>
              <a:t>Click to add name</a:t>
            </a:r>
          </a:p>
        </p:txBody>
      </p:sp>
      <p:sp>
        <p:nvSpPr>
          <p:cNvPr id="11" name="Picture Placeholder 10">
            <a:extLst>
              <a:ext uri="{FF2B5EF4-FFF2-40B4-BE49-F238E27FC236}">
                <a16:creationId xmlns:a16="http://schemas.microsoft.com/office/drawing/2014/main" id="{31CCC134-2698-41E9-A225-76300EF59E5D}"/>
              </a:ext>
            </a:extLst>
          </p:cNvPr>
          <p:cNvSpPr>
            <a:spLocks noGrp="1"/>
          </p:cNvSpPr>
          <p:nvPr>
            <p:ph type="pic" sz="quarter" idx="11" hasCustomPrompt="1"/>
          </p:nvPr>
        </p:nvSpPr>
        <p:spPr>
          <a:xfrm>
            <a:off x="7754112" y="947737"/>
            <a:ext cx="4048124" cy="4962525"/>
          </a:xfrm>
          <a:prstGeom prst="rect">
            <a:avLst/>
          </a:prstGeom>
        </p:spPr>
        <p:txBody>
          <a:bodyPr/>
          <a:lstStyle>
            <a:lvl1pPr marL="0" indent="0" algn="ctr">
              <a:buNone/>
              <a:defRPr spc="400" baseline="0"/>
            </a:lvl1pPr>
          </a:lstStyle>
          <a:p>
            <a:r>
              <a:rPr lang="en-US" dirty="0"/>
              <a:t>Click to add photo</a:t>
            </a:r>
          </a:p>
        </p:txBody>
      </p:sp>
    </p:spTree>
    <p:extLst>
      <p:ext uri="{BB962C8B-B14F-4D97-AF65-F5344CB8AC3E}">
        <p14:creationId xmlns:p14="http://schemas.microsoft.com/office/powerpoint/2010/main" val="27797085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3">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83F9824-10E6-81A0-0A31-9658CC0091BE}"/>
              </a:ext>
              <a:ext uri="{C183D7F6-B498-43B3-948B-1728B52AA6E4}">
                <adec:decorative xmlns:adec="http://schemas.microsoft.com/office/drawing/2017/decorative" xmlns="" val="1"/>
              </a:ext>
            </a:extLst>
          </p:cNvPr>
          <p:cNvSpPr/>
          <p:nvPr userDrawn="1"/>
        </p:nvSpPr>
        <p:spPr>
          <a:xfrm>
            <a:off x="0" y="4383"/>
            <a:ext cx="12192000" cy="15240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itle 1">
            <a:extLst>
              <a:ext uri="{FF2B5EF4-FFF2-40B4-BE49-F238E27FC236}">
                <a16:creationId xmlns:a16="http://schemas.microsoft.com/office/drawing/2014/main" id="{C3002FB0-0A62-2FA3-FB8D-3275F1072D07}"/>
              </a:ext>
            </a:extLst>
          </p:cNvPr>
          <p:cNvSpPr>
            <a:spLocks noGrp="1"/>
          </p:cNvSpPr>
          <p:nvPr>
            <p:ph type="title"/>
          </p:nvPr>
        </p:nvSpPr>
        <p:spPr>
          <a:xfrm>
            <a:off x="777240" y="365760"/>
            <a:ext cx="10890504" cy="1545336"/>
          </a:xfrm>
          <a:solidFill>
            <a:schemeClr val="bg1">
              <a:lumMod val="95000"/>
            </a:schemeClr>
          </a:solidFill>
        </p:spPr>
        <p:txBody>
          <a:bodyPr/>
          <a:lstStyle>
            <a:lvl1pPr>
              <a:defRPr baseline="0"/>
            </a:lvl1pPr>
          </a:lstStyle>
          <a:p>
            <a:r>
              <a:rPr lang="en-US"/>
              <a:t>Click to edit Master title style</a:t>
            </a:r>
            <a:endParaRPr lang="en-US" dirty="0"/>
          </a:p>
        </p:txBody>
      </p:sp>
      <p:sp>
        <p:nvSpPr>
          <p:cNvPr id="9" name="Content Placeholder 2">
            <a:extLst>
              <a:ext uri="{FF2B5EF4-FFF2-40B4-BE49-F238E27FC236}">
                <a16:creationId xmlns:a16="http://schemas.microsoft.com/office/drawing/2014/main" id="{4B5BF220-87F8-C1D3-102B-15C9BF2EE478}"/>
              </a:ext>
            </a:extLst>
          </p:cNvPr>
          <p:cNvSpPr>
            <a:spLocks noGrp="1"/>
          </p:cNvSpPr>
          <p:nvPr>
            <p:ph idx="13"/>
          </p:nvPr>
        </p:nvSpPr>
        <p:spPr>
          <a:xfrm>
            <a:off x="804672" y="2093976"/>
            <a:ext cx="10469880" cy="4014216"/>
          </a:xfrm>
          <a:noFill/>
        </p:spPr>
        <p:txBody>
          <a:bodyPr anchor="t" anchorCtr="0">
            <a:normAutofit/>
          </a:bodyPr>
          <a:lstStyle>
            <a:lvl1pPr>
              <a:spcAft>
                <a:spcPts val="1800"/>
              </a:spcAft>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19104712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EE4764D-8226-78DF-9303-299C95FA31F7}"/>
              </a:ext>
              <a:ext uri="{C183D7F6-B498-43B3-948B-1728B52AA6E4}">
                <adec:decorative xmlns:adec="http://schemas.microsoft.com/office/drawing/2017/decorative" xmlns="" val="1"/>
              </a:ext>
            </a:extLst>
          </p:cNvPr>
          <p:cNvSpPr/>
          <p:nvPr userDrawn="1"/>
        </p:nvSpPr>
        <p:spPr>
          <a:xfrm>
            <a:off x="3598984" y="0"/>
            <a:ext cx="1336431" cy="685800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Graphic 9">
            <a:extLst>
              <a:ext uri="{FF2B5EF4-FFF2-40B4-BE49-F238E27FC236}">
                <a16:creationId xmlns:a16="http://schemas.microsoft.com/office/drawing/2014/main" id="{77C27D79-5B49-F06F-29C2-BF642952740B}"/>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a:off x="2353477" y="5154421"/>
            <a:ext cx="3279227" cy="1229710"/>
          </a:xfrm>
          <a:prstGeom prst="rect">
            <a:avLst/>
          </a:prstGeom>
        </p:spPr>
      </p:pic>
      <p:pic>
        <p:nvPicPr>
          <p:cNvPr id="11" name="Graphic 10">
            <a:extLst>
              <a:ext uri="{FF2B5EF4-FFF2-40B4-BE49-F238E27FC236}">
                <a16:creationId xmlns:a16="http://schemas.microsoft.com/office/drawing/2014/main" id="{1545B34A-525D-FD4C-2384-D583B495C037}"/>
              </a:ext>
            </a:extLst>
          </p:cNvPr>
          <p:cNvPicPr>
            <a:picLocks noChangeAspect="1"/>
          </p:cNvPicPr>
          <p:nvPr userDrawn="1"/>
        </p:nvPicPr>
        <p:blipFill rotWithShape="1">
          <a:blip r:embed="rId4">
            <a:extLst>
              <a:ext uri="{96DAC541-7B7A-43D3-8B79-37D633B846F1}">
                <asvg:svgBlip xmlns:asvg="http://schemas.microsoft.com/office/drawing/2016/SVG/main" xmlns="" r:embed="rId5"/>
              </a:ext>
            </a:extLst>
          </a:blip>
          <a:srcRect l="25455" t="5126"/>
          <a:stretch/>
        </p:blipFill>
        <p:spPr>
          <a:xfrm flipH="1">
            <a:off x="6768663" y="1729776"/>
            <a:ext cx="5423337" cy="5356522"/>
          </a:xfrm>
          <a:prstGeom prst="rect">
            <a:avLst/>
          </a:prstGeom>
        </p:spPr>
      </p:pic>
      <p:sp>
        <p:nvSpPr>
          <p:cNvPr id="7" name="Title 6">
            <a:extLst>
              <a:ext uri="{FF2B5EF4-FFF2-40B4-BE49-F238E27FC236}">
                <a16:creationId xmlns:a16="http://schemas.microsoft.com/office/drawing/2014/main" id="{1B59FA15-E93F-D07D-D82B-86E08C540E92}"/>
              </a:ext>
            </a:extLst>
          </p:cNvPr>
          <p:cNvSpPr>
            <a:spLocks noGrp="1"/>
          </p:cNvSpPr>
          <p:nvPr>
            <p:ph type="title" hasCustomPrompt="1"/>
          </p:nvPr>
        </p:nvSpPr>
        <p:spPr>
          <a:xfrm>
            <a:off x="5632704" y="795528"/>
            <a:ext cx="6099048" cy="5120640"/>
          </a:xfrm>
          <a:prstGeom prst="rect">
            <a:avLst/>
          </a:prstGeom>
          <a:solidFill>
            <a:schemeClr val="tx1">
              <a:alpha val="5000"/>
            </a:schemeClr>
          </a:solidFill>
        </p:spPr>
        <p:txBody>
          <a:bodyPr anchor="ctr"/>
          <a:lstStyle>
            <a:lvl1pPr>
              <a:lnSpc>
                <a:spcPct val="90000"/>
              </a:lnSpc>
              <a:defRPr sz="4800" cap="all" spc="0" baseline="0"/>
            </a:lvl1pPr>
          </a:lstStyle>
          <a:p>
            <a:r>
              <a:rPr lang="en-US" dirty="0"/>
              <a:t>Click to add title</a:t>
            </a:r>
          </a:p>
        </p:txBody>
      </p:sp>
      <p:sp>
        <p:nvSpPr>
          <p:cNvPr id="8" name="Picture Placeholder 10">
            <a:extLst>
              <a:ext uri="{FF2B5EF4-FFF2-40B4-BE49-F238E27FC236}">
                <a16:creationId xmlns:a16="http://schemas.microsoft.com/office/drawing/2014/main" id="{4F1B2B40-3852-2BC5-AA67-3AC0C94B5350}"/>
              </a:ext>
            </a:extLst>
          </p:cNvPr>
          <p:cNvSpPr>
            <a:spLocks noGrp="1"/>
          </p:cNvSpPr>
          <p:nvPr>
            <p:ph type="pic" sz="quarter" idx="13" hasCustomPrompt="1"/>
          </p:nvPr>
        </p:nvSpPr>
        <p:spPr>
          <a:xfrm>
            <a:off x="576072" y="950976"/>
            <a:ext cx="4050792" cy="4965192"/>
          </a:xfrm>
          <a:prstGeom prst="rect">
            <a:avLst/>
          </a:prstGeom>
        </p:spPr>
        <p:txBody>
          <a:bodyPr/>
          <a:lstStyle>
            <a:lvl1pPr marL="0" indent="0" algn="ctr">
              <a:buNone/>
              <a:defRPr spc="400" baseline="0"/>
            </a:lvl1pPr>
          </a:lstStyle>
          <a:p>
            <a:r>
              <a:rPr lang="en-US" dirty="0"/>
              <a:t>Click to add photo</a:t>
            </a:r>
          </a:p>
        </p:txBody>
      </p:sp>
    </p:spTree>
    <p:extLst>
      <p:ext uri="{BB962C8B-B14F-4D97-AF65-F5344CB8AC3E}">
        <p14:creationId xmlns:p14="http://schemas.microsoft.com/office/powerpoint/2010/main" val="418542198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ntent 4">
    <p:spTree>
      <p:nvGrpSpPr>
        <p:cNvPr id="1" name=""/>
        <p:cNvGrpSpPr/>
        <p:nvPr/>
      </p:nvGrpSpPr>
      <p:grpSpPr>
        <a:xfrm>
          <a:off x="0" y="0"/>
          <a:ext cx="0" cy="0"/>
          <a:chOff x="0" y="0"/>
          <a:chExt cx="0" cy="0"/>
        </a:xfrm>
      </p:grpSpPr>
      <p:pic>
        <p:nvPicPr>
          <p:cNvPr id="11" name="Graphic 10">
            <a:extLst>
              <a:ext uri="{FF2B5EF4-FFF2-40B4-BE49-F238E27FC236}">
                <a16:creationId xmlns:a16="http://schemas.microsoft.com/office/drawing/2014/main" id="{6177962F-BF83-8BF0-521C-AC2FE18512C0}"/>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t="1" r="27085" b="-104"/>
          <a:stretch/>
        </p:blipFill>
        <p:spPr>
          <a:xfrm rot="5400000">
            <a:off x="7746274" y="2898378"/>
            <a:ext cx="3089740" cy="4876799"/>
          </a:xfrm>
          <a:prstGeom prst="rect">
            <a:avLst/>
          </a:prstGeom>
        </p:spPr>
      </p:pic>
      <p:sp>
        <p:nvSpPr>
          <p:cNvPr id="7" name="Rectangle 6">
            <a:extLst>
              <a:ext uri="{FF2B5EF4-FFF2-40B4-BE49-F238E27FC236}">
                <a16:creationId xmlns:a16="http://schemas.microsoft.com/office/drawing/2014/main" id="{5D003ACC-3116-807F-81D2-E8057D4C2C0F}"/>
              </a:ext>
              <a:ext uri="{C183D7F6-B498-43B3-948B-1728B52AA6E4}">
                <adec:decorative xmlns:adec="http://schemas.microsoft.com/office/drawing/2017/decorative" xmlns="" val="1"/>
              </a:ext>
            </a:extLst>
          </p:cNvPr>
          <p:cNvSpPr/>
          <p:nvPr userDrawn="1"/>
        </p:nvSpPr>
        <p:spPr>
          <a:xfrm>
            <a:off x="0" y="4383"/>
            <a:ext cx="12192000" cy="15240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itle 1">
            <a:extLst>
              <a:ext uri="{FF2B5EF4-FFF2-40B4-BE49-F238E27FC236}">
                <a16:creationId xmlns:a16="http://schemas.microsoft.com/office/drawing/2014/main" id="{B43485B2-AA3A-87CC-3B1B-A193C6EB5985}"/>
              </a:ext>
            </a:extLst>
          </p:cNvPr>
          <p:cNvSpPr>
            <a:spLocks noGrp="1"/>
          </p:cNvSpPr>
          <p:nvPr>
            <p:ph type="title"/>
          </p:nvPr>
        </p:nvSpPr>
        <p:spPr>
          <a:xfrm>
            <a:off x="777240" y="365760"/>
            <a:ext cx="10890504" cy="1545336"/>
          </a:xfrm>
          <a:solidFill>
            <a:schemeClr val="bg1">
              <a:lumMod val="95000"/>
            </a:schemeClr>
          </a:solidFill>
        </p:spPr>
        <p:txBody>
          <a:bodyPr/>
          <a:lstStyle>
            <a:lvl1pPr>
              <a:defRPr baseline="0"/>
            </a:lvl1pPr>
          </a:lstStyle>
          <a:p>
            <a:r>
              <a:rPr lang="en-US"/>
              <a:t>Click to edit Master title style</a:t>
            </a:r>
            <a:endParaRPr lang="en-US" dirty="0"/>
          </a:p>
        </p:txBody>
      </p:sp>
      <p:sp>
        <p:nvSpPr>
          <p:cNvPr id="9" name="Content Placeholder 2">
            <a:extLst>
              <a:ext uri="{FF2B5EF4-FFF2-40B4-BE49-F238E27FC236}">
                <a16:creationId xmlns:a16="http://schemas.microsoft.com/office/drawing/2014/main" id="{16EF9689-52F4-4A6F-BEAC-E0B840C117B5}"/>
              </a:ext>
            </a:extLst>
          </p:cNvPr>
          <p:cNvSpPr>
            <a:spLocks noGrp="1"/>
          </p:cNvSpPr>
          <p:nvPr>
            <p:ph idx="1"/>
          </p:nvPr>
        </p:nvSpPr>
        <p:spPr>
          <a:xfrm>
            <a:off x="777240" y="2093976"/>
            <a:ext cx="5833872" cy="3776472"/>
          </a:xfrm>
          <a:solidFill>
            <a:schemeClr val="bg1">
              <a:lumMod val="95000"/>
            </a:schemeClr>
          </a:solidFill>
        </p:spPr>
        <p:txBody>
          <a:bodyPr rIns="91440" anchor="t" anchorCtr="0">
            <a:normAutofit/>
          </a:bodyPr>
          <a:lstStyle>
            <a:lvl1pPr marL="457200" indent="-457200">
              <a:spcAft>
                <a:spcPts val="1800"/>
              </a:spcAft>
              <a:buFont typeface="+mj-lt"/>
              <a:buAutoNum type="arabicPeriod"/>
              <a:defRPr sz="2000"/>
            </a:lvl1pPr>
            <a:lvl2pPr marL="914400" indent="-457200">
              <a:buFont typeface="+mj-lt"/>
              <a:buAutoNum type="alphaLcPeriod"/>
              <a:defRPr sz="1800"/>
            </a:lvl2pPr>
            <a:lvl3pPr marL="1371600" indent="-457200">
              <a:buFont typeface="+mj-lt"/>
              <a:buAutoNum type="arabicParenR"/>
              <a:defRPr sz="1600"/>
            </a:lvl3pPr>
            <a:lvl4pPr marL="1828800" indent="-457200">
              <a:buFont typeface="+mj-lt"/>
              <a:buAutoNum type="alphaLcParenR"/>
              <a:defRPr sz="1400"/>
            </a:lvl4pPr>
            <a:lvl5pPr marL="2286000" indent="-457200">
              <a:buFont typeface="+mj-lt"/>
              <a:buAutoNum type="romanLcPeriod"/>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2">
            <a:extLst>
              <a:ext uri="{FF2B5EF4-FFF2-40B4-BE49-F238E27FC236}">
                <a16:creationId xmlns:a16="http://schemas.microsoft.com/office/drawing/2014/main" id="{DB532826-83B5-DC67-7DDB-45FD78E830A1}"/>
              </a:ext>
            </a:extLst>
          </p:cNvPr>
          <p:cNvSpPr>
            <a:spLocks noGrp="1"/>
          </p:cNvSpPr>
          <p:nvPr>
            <p:ph idx="13"/>
          </p:nvPr>
        </p:nvSpPr>
        <p:spPr>
          <a:xfrm>
            <a:off x="7306056" y="2093976"/>
            <a:ext cx="3172968" cy="3776472"/>
          </a:xfrm>
          <a:noFill/>
        </p:spPr>
        <p:txBody>
          <a:bodyPr anchor="t" anchorCtr="0">
            <a:normAutofit/>
          </a:bodyPr>
          <a:lstStyle>
            <a:lvl1pPr>
              <a:spcAft>
                <a:spcPts val="1800"/>
              </a:spcAft>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242190438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647051E-220B-9586-3E85-05AF9DC9B680}"/>
              </a:ext>
              <a:ext uri="{C183D7F6-B498-43B3-948B-1728B52AA6E4}">
                <adec:decorative xmlns:adec="http://schemas.microsoft.com/office/drawing/2017/decorative" xmlns="" val="1"/>
              </a:ext>
            </a:extLst>
          </p:cNvPr>
          <p:cNvSpPr/>
          <p:nvPr userDrawn="1"/>
        </p:nvSpPr>
        <p:spPr>
          <a:xfrm>
            <a:off x="7315203" y="0"/>
            <a:ext cx="2045247" cy="685800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Graphic 5">
            <a:extLst>
              <a:ext uri="{FF2B5EF4-FFF2-40B4-BE49-F238E27FC236}">
                <a16:creationId xmlns:a16="http://schemas.microsoft.com/office/drawing/2014/main" id="{68FA6629-B230-F528-AAE3-D182D963F05E}"/>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t="1" r="27085" b="-104"/>
          <a:stretch/>
        </p:blipFill>
        <p:spPr>
          <a:xfrm rot="10800000">
            <a:off x="0" y="671161"/>
            <a:ext cx="3089740" cy="4876799"/>
          </a:xfrm>
          <a:prstGeom prst="rect">
            <a:avLst/>
          </a:prstGeom>
        </p:spPr>
      </p:pic>
      <p:pic>
        <p:nvPicPr>
          <p:cNvPr id="8" name="Graphic 7">
            <a:extLst>
              <a:ext uri="{FF2B5EF4-FFF2-40B4-BE49-F238E27FC236}">
                <a16:creationId xmlns:a16="http://schemas.microsoft.com/office/drawing/2014/main" id="{7FA0390C-256A-CE3C-1348-C39DBAE01D80}"/>
              </a:ext>
            </a:extLst>
          </p:cNvPr>
          <p:cNvPicPr>
            <a:picLocks noChangeAspect="1"/>
          </p:cNvPicPr>
          <p:nvPr userDrawn="1"/>
        </p:nvPicPr>
        <p:blipFill>
          <a:blip r:embed="rId4">
            <a:extLst>
              <a:ext uri="{96DAC541-7B7A-43D3-8B79-37D633B846F1}">
                <asvg:svgBlip xmlns:asvg="http://schemas.microsoft.com/office/drawing/2016/SVG/main" xmlns="" r:embed="rId5"/>
              </a:ext>
            </a:extLst>
          </a:blip>
          <a:stretch>
            <a:fillRect/>
          </a:stretch>
        </p:blipFill>
        <p:spPr>
          <a:xfrm>
            <a:off x="6237644" y="655677"/>
            <a:ext cx="2438400" cy="2070100"/>
          </a:xfrm>
          <a:prstGeom prst="rect">
            <a:avLst/>
          </a:prstGeom>
        </p:spPr>
      </p:pic>
      <p:sp>
        <p:nvSpPr>
          <p:cNvPr id="7" name="Title 6">
            <a:extLst>
              <a:ext uri="{FF2B5EF4-FFF2-40B4-BE49-F238E27FC236}">
                <a16:creationId xmlns:a16="http://schemas.microsoft.com/office/drawing/2014/main" id="{544ACCFF-64A9-40AA-93F9-86E3CE016187}"/>
              </a:ext>
            </a:extLst>
          </p:cNvPr>
          <p:cNvSpPr>
            <a:spLocks noGrp="1"/>
          </p:cNvSpPr>
          <p:nvPr>
            <p:ph type="title" hasCustomPrompt="1"/>
          </p:nvPr>
        </p:nvSpPr>
        <p:spPr>
          <a:xfrm>
            <a:off x="768096" y="667512"/>
            <a:ext cx="5916168" cy="3666744"/>
          </a:xfrm>
          <a:prstGeom prst="rect">
            <a:avLst/>
          </a:prstGeom>
        </p:spPr>
        <p:txBody>
          <a:bodyPr anchor="b">
            <a:normAutofit/>
          </a:bodyPr>
          <a:lstStyle>
            <a:lvl1pPr>
              <a:lnSpc>
                <a:spcPct val="100000"/>
              </a:lnSpc>
              <a:defRPr sz="4800" cap="all" spc="200" baseline="0"/>
            </a:lvl1pPr>
          </a:lstStyle>
          <a:p>
            <a:r>
              <a:rPr lang="en-US" dirty="0"/>
              <a:t>Click to add title</a:t>
            </a:r>
          </a:p>
        </p:txBody>
      </p:sp>
      <p:sp>
        <p:nvSpPr>
          <p:cNvPr id="9" name="Text Placeholder 8">
            <a:extLst>
              <a:ext uri="{FF2B5EF4-FFF2-40B4-BE49-F238E27FC236}">
                <a16:creationId xmlns:a16="http://schemas.microsoft.com/office/drawing/2014/main" id="{AD785D0F-160C-4A31-93B3-F251B0730757}"/>
              </a:ext>
            </a:extLst>
          </p:cNvPr>
          <p:cNvSpPr>
            <a:spLocks noGrp="1"/>
          </p:cNvSpPr>
          <p:nvPr>
            <p:ph type="body" sz="quarter" idx="10" hasCustomPrompt="1"/>
          </p:nvPr>
        </p:nvSpPr>
        <p:spPr>
          <a:xfrm>
            <a:off x="768096" y="4636008"/>
            <a:ext cx="5276088" cy="1554480"/>
          </a:xfrm>
          <a:prstGeom prst="rect">
            <a:avLst/>
          </a:prstGeom>
        </p:spPr>
        <p:txBody>
          <a:bodyPr anchor="t"/>
          <a:lstStyle>
            <a:lvl1pPr marL="0" indent="0">
              <a:spcAft>
                <a:spcPts val="600"/>
              </a:spcAft>
              <a:buNone/>
              <a:defRPr sz="2000" b="0" i="0" spc="200" baseline="0">
                <a:solidFill>
                  <a:schemeClr val="accent4"/>
                </a:solidFill>
              </a:defRPr>
            </a:lvl1pPr>
          </a:lstStyle>
          <a:p>
            <a:pPr lvl="0"/>
            <a:r>
              <a:rPr lang="en-US" dirty="0"/>
              <a:t>Click to add name</a:t>
            </a:r>
          </a:p>
        </p:txBody>
      </p:sp>
      <p:sp>
        <p:nvSpPr>
          <p:cNvPr id="11" name="Picture Placeholder 10">
            <a:extLst>
              <a:ext uri="{FF2B5EF4-FFF2-40B4-BE49-F238E27FC236}">
                <a16:creationId xmlns:a16="http://schemas.microsoft.com/office/drawing/2014/main" id="{31CCC134-2698-41E9-A225-76300EF59E5D}"/>
              </a:ext>
            </a:extLst>
          </p:cNvPr>
          <p:cNvSpPr>
            <a:spLocks noGrp="1"/>
          </p:cNvSpPr>
          <p:nvPr>
            <p:ph type="pic" sz="quarter" idx="11" hasCustomPrompt="1"/>
          </p:nvPr>
        </p:nvSpPr>
        <p:spPr>
          <a:xfrm>
            <a:off x="7754112" y="947737"/>
            <a:ext cx="4023360" cy="4962525"/>
          </a:xfrm>
          <a:prstGeom prst="rect">
            <a:avLst/>
          </a:prstGeom>
        </p:spPr>
        <p:txBody>
          <a:bodyPr/>
          <a:lstStyle>
            <a:lvl1pPr marL="0" indent="0" algn="ctr">
              <a:buNone/>
              <a:defRPr spc="400" baseline="0"/>
            </a:lvl1pPr>
          </a:lstStyle>
          <a:p>
            <a:r>
              <a:rPr lang="en-US" dirty="0"/>
              <a:t>Click to add photo</a:t>
            </a:r>
          </a:p>
        </p:txBody>
      </p:sp>
    </p:spTree>
    <p:extLst>
      <p:ext uri="{BB962C8B-B14F-4D97-AF65-F5344CB8AC3E}">
        <p14:creationId xmlns:p14="http://schemas.microsoft.com/office/powerpoint/2010/main" val="5535657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FED2A3BD-B73E-1BD7-6B8B-22C9FB124839}"/>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t="1" r="27085" b="-104"/>
          <a:stretch/>
        </p:blipFill>
        <p:spPr>
          <a:xfrm rot="10800000">
            <a:off x="0" y="671161"/>
            <a:ext cx="3089740" cy="4876799"/>
          </a:xfrm>
          <a:prstGeom prst="rect">
            <a:avLst/>
          </a:prstGeom>
        </p:spPr>
      </p:pic>
      <p:sp>
        <p:nvSpPr>
          <p:cNvPr id="8" name="Rectangle 7">
            <a:extLst>
              <a:ext uri="{FF2B5EF4-FFF2-40B4-BE49-F238E27FC236}">
                <a16:creationId xmlns:a16="http://schemas.microsoft.com/office/drawing/2014/main" id="{0B3FCFB4-857F-ED0B-D469-F2A392F06BE2}"/>
              </a:ext>
              <a:ext uri="{C183D7F6-B498-43B3-948B-1728B52AA6E4}">
                <adec:decorative xmlns:adec="http://schemas.microsoft.com/office/drawing/2017/decorative" xmlns="" val="1"/>
              </a:ext>
            </a:extLst>
          </p:cNvPr>
          <p:cNvSpPr/>
          <p:nvPr userDrawn="1"/>
        </p:nvSpPr>
        <p:spPr>
          <a:xfrm>
            <a:off x="10142482" y="0"/>
            <a:ext cx="2049517" cy="685800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0E0604BC-34A9-95A0-8560-88E7547176F4}"/>
              </a:ext>
              <a:ext uri="{C183D7F6-B498-43B3-948B-1728B52AA6E4}">
                <adec:decorative xmlns:adec="http://schemas.microsoft.com/office/drawing/2017/decorative" xmlns="" val="1"/>
              </a:ext>
            </a:extLst>
          </p:cNvPr>
          <p:cNvSpPr/>
          <p:nvPr userDrawn="1"/>
        </p:nvSpPr>
        <p:spPr>
          <a:xfrm flipH="1">
            <a:off x="9911255" y="0"/>
            <a:ext cx="45719" cy="6858000"/>
          </a:xfrm>
          <a:prstGeom prst="rect">
            <a:avLst/>
          </a:prstGeom>
          <a:solidFill>
            <a:schemeClr val="accent6">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Graphic 9">
            <a:extLst>
              <a:ext uri="{FF2B5EF4-FFF2-40B4-BE49-F238E27FC236}">
                <a16:creationId xmlns:a16="http://schemas.microsoft.com/office/drawing/2014/main" id="{FF2F08ED-0715-2E8A-476E-A005A7D75B50}"/>
              </a:ext>
            </a:extLst>
          </p:cNvPr>
          <p:cNvPicPr>
            <a:picLocks noChangeAspect="1"/>
          </p:cNvPicPr>
          <p:nvPr userDrawn="1"/>
        </p:nvPicPr>
        <p:blipFill>
          <a:blip r:embed="rId4">
            <a:extLst>
              <a:ext uri="{96DAC541-7B7A-43D3-8B79-37D633B846F1}">
                <asvg:svgBlip xmlns:asvg="http://schemas.microsoft.com/office/drawing/2016/SVG/main" xmlns="" r:embed="rId5"/>
              </a:ext>
            </a:extLst>
          </a:blip>
          <a:stretch>
            <a:fillRect/>
          </a:stretch>
        </p:blipFill>
        <p:spPr>
          <a:xfrm rot="5400000">
            <a:off x="9013145" y="4934929"/>
            <a:ext cx="1841938" cy="968936"/>
          </a:xfrm>
          <a:prstGeom prst="rect">
            <a:avLst/>
          </a:prstGeom>
        </p:spPr>
      </p:pic>
      <p:sp>
        <p:nvSpPr>
          <p:cNvPr id="2" name="Title 1">
            <a:extLst>
              <a:ext uri="{FF2B5EF4-FFF2-40B4-BE49-F238E27FC236}">
                <a16:creationId xmlns:a16="http://schemas.microsoft.com/office/drawing/2014/main" id="{F657BD59-35CC-9BB3-8621-6FA3356F81AA}"/>
              </a:ext>
            </a:extLst>
          </p:cNvPr>
          <p:cNvSpPr>
            <a:spLocks noGrp="1"/>
          </p:cNvSpPr>
          <p:nvPr>
            <p:ph type="title"/>
          </p:nvPr>
        </p:nvSpPr>
        <p:spPr>
          <a:xfrm>
            <a:off x="768096" y="667512"/>
            <a:ext cx="3291840" cy="5513832"/>
          </a:xfrm>
          <a:solidFill>
            <a:schemeClr val="bg1">
              <a:lumMod val="95000"/>
            </a:schemeClr>
          </a:solidFill>
        </p:spPr>
        <p:txBody>
          <a:bodyPr/>
          <a:lstStyle/>
          <a:p>
            <a:r>
              <a:rPr lang="en-US"/>
              <a:t>Click to edit Master title style</a:t>
            </a:r>
          </a:p>
        </p:txBody>
      </p:sp>
      <p:sp>
        <p:nvSpPr>
          <p:cNvPr id="3" name="Content Placeholder 2">
            <a:extLst>
              <a:ext uri="{FF2B5EF4-FFF2-40B4-BE49-F238E27FC236}">
                <a16:creationId xmlns:a16="http://schemas.microsoft.com/office/drawing/2014/main" id="{A772710C-A212-1B12-06CD-FA2A14F89D68}"/>
              </a:ext>
            </a:extLst>
          </p:cNvPr>
          <p:cNvSpPr>
            <a:spLocks noGrp="1"/>
          </p:cNvSpPr>
          <p:nvPr>
            <p:ph idx="1"/>
          </p:nvPr>
        </p:nvSpPr>
        <p:spPr>
          <a:xfrm>
            <a:off x="5239512" y="667512"/>
            <a:ext cx="4105656" cy="5568696"/>
          </a:xfrm>
          <a:solidFill>
            <a:schemeClr val="bg1">
              <a:lumMod val="95000"/>
            </a:schemeClr>
          </a:solidFill>
        </p:spPr>
        <p:txBody>
          <a:bodyPr anchor="ctr" anchorCtr="0"/>
          <a:lstStyle>
            <a:lvl1pPr>
              <a:lnSpc>
                <a:spcPct val="150000"/>
              </a:lnSpc>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13619318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ubtitle, and image lef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248277F-DB00-5149-6533-E8AEF0BAD4D5}"/>
              </a:ext>
              <a:ext uri="{C183D7F6-B498-43B3-948B-1728B52AA6E4}">
                <adec:decorative xmlns:adec="http://schemas.microsoft.com/office/drawing/2017/decorative" xmlns="" val="1"/>
              </a:ext>
            </a:extLst>
          </p:cNvPr>
          <p:cNvSpPr/>
          <p:nvPr userDrawn="1"/>
        </p:nvSpPr>
        <p:spPr>
          <a:xfrm>
            <a:off x="3573518" y="0"/>
            <a:ext cx="1334321" cy="685800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Graphic 5">
            <a:extLst>
              <a:ext uri="{FF2B5EF4-FFF2-40B4-BE49-F238E27FC236}">
                <a16:creationId xmlns:a16="http://schemas.microsoft.com/office/drawing/2014/main" id="{8067A69A-84EE-0E71-D053-F462EBCC8E9B}"/>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a:off x="3063520" y="655677"/>
            <a:ext cx="2438400" cy="2070100"/>
          </a:xfrm>
          <a:prstGeom prst="rect">
            <a:avLst/>
          </a:prstGeom>
        </p:spPr>
      </p:pic>
      <p:sp>
        <p:nvSpPr>
          <p:cNvPr id="7" name="Title 6">
            <a:extLst>
              <a:ext uri="{FF2B5EF4-FFF2-40B4-BE49-F238E27FC236}">
                <a16:creationId xmlns:a16="http://schemas.microsoft.com/office/drawing/2014/main" id="{544ACCFF-64A9-40AA-93F9-86E3CE016187}"/>
              </a:ext>
            </a:extLst>
          </p:cNvPr>
          <p:cNvSpPr>
            <a:spLocks noGrp="1"/>
          </p:cNvSpPr>
          <p:nvPr>
            <p:ph type="title" hasCustomPrompt="1"/>
          </p:nvPr>
        </p:nvSpPr>
        <p:spPr>
          <a:xfrm>
            <a:off x="6099048" y="658368"/>
            <a:ext cx="5486400" cy="3621024"/>
          </a:xfrm>
          <a:prstGeom prst="rect">
            <a:avLst/>
          </a:prstGeom>
          <a:solidFill>
            <a:schemeClr val="bg1">
              <a:lumMod val="95000"/>
            </a:schemeClr>
          </a:solidFill>
        </p:spPr>
        <p:txBody>
          <a:bodyPr anchor="b"/>
          <a:lstStyle>
            <a:lvl1pPr>
              <a:lnSpc>
                <a:spcPct val="90000"/>
              </a:lnSpc>
              <a:defRPr sz="4800" cap="all" spc="0" baseline="0"/>
            </a:lvl1pPr>
          </a:lstStyle>
          <a:p>
            <a:r>
              <a:rPr lang="en-US" dirty="0"/>
              <a:t>Click to add title</a:t>
            </a:r>
          </a:p>
        </p:txBody>
      </p:sp>
      <p:sp>
        <p:nvSpPr>
          <p:cNvPr id="11" name="Picture Placeholder 10">
            <a:extLst>
              <a:ext uri="{FF2B5EF4-FFF2-40B4-BE49-F238E27FC236}">
                <a16:creationId xmlns:a16="http://schemas.microsoft.com/office/drawing/2014/main" id="{31CCC134-2698-41E9-A225-76300EF59E5D}"/>
              </a:ext>
            </a:extLst>
          </p:cNvPr>
          <p:cNvSpPr>
            <a:spLocks noGrp="1"/>
          </p:cNvSpPr>
          <p:nvPr>
            <p:ph type="pic" sz="quarter" idx="11" hasCustomPrompt="1"/>
          </p:nvPr>
        </p:nvSpPr>
        <p:spPr>
          <a:xfrm>
            <a:off x="630936" y="576072"/>
            <a:ext cx="4023360" cy="5495544"/>
          </a:xfrm>
          <a:prstGeom prst="rect">
            <a:avLst/>
          </a:prstGeom>
        </p:spPr>
        <p:txBody>
          <a:bodyPr/>
          <a:lstStyle>
            <a:lvl1pPr marL="0" indent="0" algn="ctr">
              <a:buNone/>
              <a:defRPr spc="400" baseline="0"/>
            </a:lvl1pPr>
          </a:lstStyle>
          <a:p>
            <a:r>
              <a:rPr lang="en-US" dirty="0"/>
              <a:t>Click to add photo</a:t>
            </a:r>
          </a:p>
        </p:txBody>
      </p:sp>
      <p:sp>
        <p:nvSpPr>
          <p:cNvPr id="9" name="Text Placeholder 8">
            <a:extLst>
              <a:ext uri="{FF2B5EF4-FFF2-40B4-BE49-F238E27FC236}">
                <a16:creationId xmlns:a16="http://schemas.microsoft.com/office/drawing/2014/main" id="{AD785D0F-160C-4A31-93B3-F251B0730757}"/>
              </a:ext>
            </a:extLst>
          </p:cNvPr>
          <p:cNvSpPr>
            <a:spLocks noGrp="1"/>
          </p:cNvSpPr>
          <p:nvPr>
            <p:ph type="body" sz="quarter" idx="10" hasCustomPrompt="1"/>
          </p:nvPr>
        </p:nvSpPr>
        <p:spPr>
          <a:xfrm>
            <a:off x="6099048" y="4553712"/>
            <a:ext cx="5486400" cy="1005840"/>
          </a:xfrm>
          <a:prstGeom prst="rect">
            <a:avLst/>
          </a:prstGeom>
          <a:solidFill>
            <a:schemeClr val="bg1">
              <a:lumMod val="95000"/>
            </a:schemeClr>
          </a:solidFill>
        </p:spPr>
        <p:txBody>
          <a:bodyPr anchor="t">
            <a:normAutofit/>
          </a:bodyPr>
          <a:lstStyle>
            <a:lvl1pPr marL="0" indent="0">
              <a:buNone/>
              <a:defRPr sz="2400" b="0" i="0" spc="0" baseline="0">
                <a:solidFill>
                  <a:schemeClr val="accent4"/>
                </a:solidFill>
              </a:defRPr>
            </a:lvl1pPr>
          </a:lstStyle>
          <a:p>
            <a:pPr lvl="0"/>
            <a:r>
              <a:rPr lang="en-US" dirty="0"/>
              <a:t>Click to add name</a:t>
            </a:r>
          </a:p>
        </p:txBody>
      </p:sp>
    </p:spTree>
    <p:extLst>
      <p:ext uri="{BB962C8B-B14F-4D97-AF65-F5344CB8AC3E}">
        <p14:creationId xmlns:p14="http://schemas.microsoft.com/office/powerpoint/2010/main" val="34513317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E17B23C3-2F98-4465-21EA-A49296DA1F66}"/>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t="1" r="27085" b="-104"/>
          <a:stretch/>
        </p:blipFill>
        <p:spPr>
          <a:xfrm rot="5400000">
            <a:off x="7746274" y="2898378"/>
            <a:ext cx="3089740" cy="4876799"/>
          </a:xfrm>
          <a:prstGeom prst="rect">
            <a:avLst/>
          </a:prstGeom>
        </p:spPr>
      </p:pic>
      <p:sp>
        <p:nvSpPr>
          <p:cNvPr id="8" name="Rectangle 7">
            <a:extLst>
              <a:ext uri="{FF2B5EF4-FFF2-40B4-BE49-F238E27FC236}">
                <a16:creationId xmlns:a16="http://schemas.microsoft.com/office/drawing/2014/main" id="{3397A4D6-9D7A-63FE-63C9-A585FFE05579}"/>
              </a:ext>
              <a:ext uri="{C183D7F6-B498-43B3-948B-1728B52AA6E4}">
                <adec:decorative xmlns:adec="http://schemas.microsoft.com/office/drawing/2017/decorative" xmlns="" val="1"/>
              </a:ext>
            </a:extLst>
          </p:cNvPr>
          <p:cNvSpPr/>
          <p:nvPr userDrawn="1"/>
        </p:nvSpPr>
        <p:spPr>
          <a:xfrm>
            <a:off x="0" y="4383"/>
            <a:ext cx="12192000" cy="15240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657BD59-35CC-9BB3-8621-6FA3356F81AA}"/>
              </a:ext>
            </a:extLst>
          </p:cNvPr>
          <p:cNvSpPr>
            <a:spLocks noGrp="1"/>
          </p:cNvSpPr>
          <p:nvPr>
            <p:ph type="title"/>
          </p:nvPr>
        </p:nvSpPr>
        <p:spPr>
          <a:xfrm>
            <a:off x="777240" y="365760"/>
            <a:ext cx="10149840" cy="1545336"/>
          </a:xfrm>
          <a:solidFill>
            <a:schemeClr val="bg1">
              <a:lumMod val="95000"/>
            </a:schemeClr>
          </a:solidFill>
        </p:spPr>
        <p:txBody>
          <a:bodyPr/>
          <a:lstStyle>
            <a:lvl1pPr>
              <a:defRPr baseline="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772710C-A212-1B12-06CD-FA2A14F89D68}"/>
              </a:ext>
            </a:extLst>
          </p:cNvPr>
          <p:cNvSpPr>
            <a:spLocks noGrp="1"/>
          </p:cNvSpPr>
          <p:nvPr>
            <p:ph idx="1"/>
          </p:nvPr>
        </p:nvSpPr>
        <p:spPr>
          <a:xfrm>
            <a:off x="777240" y="2093976"/>
            <a:ext cx="4370832" cy="3776472"/>
          </a:xfrm>
          <a:solidFill>
            <a:schemeClr val="bg1">
              <a:lumMod val="95000"/>
            </a:schemeClr>
          </a:solidFill>
        </p:spPr>
        <p:txBody>
          <a:bodyPr rIns="45720" anchor="t" anchorCtr="0">
            <a:normAutofit/>
          </a:bodyPr>
          <a:lstStyle>
            <a:lvl1pPr>
              <a:spcAft>
                <a:spcPts val="1800"/>
              </a:spcAft>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2">
            <a:extLst>
              <a:ext uri="{FF2B5EF4-FFF2-40B4-BE49-F238E27FC236}">
                <a16:creationId xmlns:a16="http://schemas.microsoft.com/office/drawing/2014/main" id="{33A182AF-83EB-0BA6-3ADD-B49BDD9E37ED}"/>
              </a:ext>
            </a:extLst>
          </p:cNvPr>
          <p:cNvSpPr>
            <a:spLocks noGrp="1"/>
          </p:cNvSpPr>
          <p:nvPr>
            <p:ph idx="13"/>
          </p:nvPr>
        </p:nvSpPr>
        <p:spPr>
          <a:xfrm>
            <a:off x="6099048" y="2112264"/>
            <a:ext cx="4370832" cy="3776472"/>
          </a:xfrm>
          <a:noFill/>
        </p:spPr>
        <p:txBody>
          <a:bodyPr anchor="t" anchorCtr="0">
            <a:normAutofit/>
          </a:bodyPr>
          <a:lstStyle>
            <a:lvl1pPr>
              <a:spcAft>
                <a:spcPts val="1800"/>
              </a:spcAft>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30637861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content, and image righ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E7C8AFE-E640-9C6A-F20C-CDE1D4EF5745}"/>
              </a:ext>
              <a:ext uri="{C183D7F6-B498-43B3-948B-1728B52AA6E4}">
                <adec:decorative xmlns:adec="http://schemas.microsoft.com/office/drawing/2017/decorative" xmlns="" val="1"/>
              </a:ext>
            </a:extLst>
          </p:cNvPr>
          <p:cNvSpPr/>
          <p:nvPr userDrawn="1"/>
        </p:nvSpPr>
        <p:spPr>
          <a:xfrm>
            <a:off x="9627476" y="0"/>
            <a:ext cx="1334321" cy="685800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Graphic 2">
            <a:extLst>
              <a:ext uri="{FF2B5EF4-FFF2-40B4-BE49-F238E27FC236}">
                <a16:creationId xmlns:a16="http://schemas.microsoft.com/office/drawing/2014/main" id="{31CF2607-B5C7-9992-C51D-DD5E7FC5FB38}"/>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a:off x="9279827" y="3157140"/>
            <a:ext cx="2438400" cy="2070100"/>
          </a:xfrm>
          <a:prstGeom prst="rect">
            <a:avLst/>
          </a:prstGeom>
        </p:spPr>
      </p:pic>
      <p:pic>
        <p:nvPicPr>
          <p:cNvPr id="4" name="Graphic 3">
            <a:extLst>
              <a:ext uri="{FF2B5EF4-FFF2-40B4-BE49-F238E27FC236}">
                <a16:creationId xmlns:a16="http://schemas.microsoft.com/office/drawing/2014/main" id="{6D2F83CD-8345-462A-4412-5A54CB1FDDE3}"/>
              </a:ext>
            </a:extLst>
          </p:cNvPr>
          <p:cNvPicPr>
            <a:picLocks noChangeAspect="1"/>
          </p:cNvPicPr>
          <p:nvPr userDrawn="1"/>
        </p:nvPicPr>
        <p:blipFill rotWithShape="1">
          <a:blip r:embed="rId4">
            <a:extLst>
              <a:ext uri="{96DAC541-7B7A-43D3-8B79-37D633B846F1}">
                <asvg:svgBlip xmlns:asvg="http://schemas.microsoft.com/office/drawing/2016/SVG/main" xmlns="" r:embed="rId5"/>
              </a:ext>
            </a:extLst>
          </a:blip>
          <a:srcRect l="28916"/>
          <a:stretch/>
        </p:blipFill>
        <p:spPr>
          <a:xfrm>
            <a:off x="0" y="3950466"/>
            <a:ext cx="3005804" cy="2224362"/>
          </a:xfrm>
          <a:prstGeom prst="rect">
            <a:avLst/>
          </a:prstGeom>
        </p:spPr>
      </p:pic>
      <p:sp>
        <p:nvSpPr>
          <p:cNvPr id="7" name="Title 6">
            <a:extLst>
              <a:ext uri="{FF2B5EF4-FFF2-40B4-BE49-F238E27FC236}">
                <a16:creationId xmlns:a16="http://schemas.microsoft.com/office/drawing/2014/main" id="{544ACCFF-64A9-40AA-93F9-86E3CE016187}"/>
              </a:ext>
            </a:extLst>
          </p:cNvPr>
          <p:cNvSpPr>
            <a:spLocks noGrp="1"/>
          </p:cNvSpPr>
          <p:nvPr>
            <p:ph type="title" hasCustomPrompt="1"/>
          </p:nvPr>
        </p:nvSpPr>
        <p:spPr>
          <a:xfrm>
            <a:off x="768096" y="685800"/>
            <a:ext cx="5486400" cy="3383280"/>
          </a:xfrm>
          <a:prstGeom prst="rect">
            <a:avLst/>
          </a:prstGeom>
          <a:solidFill>
            <a:schemeClr val="bg1">
              <a:lumMod val="95000"/>
            </a:schemeClr>
          </a:solidFill>
        </p:spPr>
        <p:txBody>
          <a:bodyPr anchor="b"/>
          <a:lstStyle>
            <a:lvl1pPr>
              <a:lnSpc>
                <a:spcPct val="90000"/>
              </a:lnSpc>
              <a:defRPr sz="4800" cap="all" spc="0" baseline="0"/>
            </a:lvl1pPr>
          </a:lstStyle>
          <a:p>
            <a:r>
              <a:rPr lang="en-US" dirty="0"/>
              <a:t>Click to add title</a:t>
            </a:r>
          </a:p>
        </p:txBody>
      </p:sp>
      <p:sp>
        <p:nvSpPr>
          <p:cNvPr id="9" name="Text Placeholder 8">
            <a:extLst>
              <a:ext uri="{FF2B5EF4-FFF2-40B4-BE49-F238E27FC236}">
                <a16:creationId xmlns:a16="http://schemas.microsoft.com/office/drawing/2014/main" id="{AD785D0F-160C-4A31-93B3-F251B0730757}"/>
              </a:ext>
            </a:extLst>
          </p:cNvPr>
          <p:cNvSpPr>
            <a:spLocks noGrp="1"/>
          </p:cNvSpPr>
          <p:nvPr>
            <p:ph type="body" sz="quarter" idx="10" hasCustomPrompt="1"/>
          </p:nvPr>
        </p:nvSpPr>
        <p:spPr>
          <a:xfrm>
            <a:off x="768096" y="4343400"/>
            <a:ext cx="5486400" cy="1005840"/>
          </a:xfrm>
          <a:prstGeom prst="rect">
            <a:avLst/>
          </a:prstGeom>
          <a:solidFill>
            <a:schemeClr val="tx1">
              <a:alpha val="5000"/>
            </a:schemeClr>
          </a:solidFill>
        </p:spPr>
        <p:txBody>
          <a:bodyPr anchor="t">
            <a:normAutofit/>
          </a:bodyPr>
          <a:lstStyle>
            <a:lvl1pPr marL="0" indent="0">
              <a:buNone/>
              <a:defRPr sz="2400" b="0" i="0" spc="0" baseline="0">
                <a:solidFill>
                  <a:schemeClr val="accent4"/>
                </a:solidFill>
              </a:defRPr>
            </a:lvl1pPr>
          </a:lstStyle>
          <a:p>
            <a:pPr lvl="0"/>
            <a:r>
              <a:rPr lang="en-US" dirty="0"/>
              <a:t>Click to add name</a:t>
            </a:r>
          </a:p>
        </p:txBody>
      </p:sp>
      <p:sp>
        <p:nvSpPr>
          <p:cNvPr id="11" name="Picture Placeholder 10">
            <a:extLst>
              <a:ext uri="{FF2B5EF4-FFF2-40B4-BE49-F238E27FC236}">
                <a16:creationId xmlns:a16="http://schemas.microsoft.com/office/drawing/2014/main" id="{31CCC134-2698-41E9-A225-76300EF59E5D}"/>
              </a:ext>
            </a:extLst>
          </p:cNvPr>
          <p:cNvSpPr>
            <a:spLocks noGrp="1"/>
          </p:cNvSpPr>
          <p:nvPr>
            <p:ph type="pic" sz="quarter" idx="11" hasCustomPrompt="1"/>
          </p:nvPr>
        </p:nvSpPr>
        <p:spPr>
          <a:xfrm>
            <a:off x="6684264" y="576072"/>
            <a:ext cx="4023360" cy="5495544"/>
          </a:xfrm>
          <a:prstGeom prst="rect">
            <a:avLst/>
          </a:prstGeom>
        </p:spPr>
        <p:txBody>
          <a:bodyPr/>
          <a:lstStyle>
            <a:lvl1pPr marL="0" indent="0" algn="ctr">
              <a:buNone/>
              <a:defRPr spc="400" baseline="0"/>
            </a:lvl1pPr>
          </a:lstStyle>
          <a:p>
            <a:r>
              <a:rPr lang="en-US" dirty="0"/>
              <a:t>Click to add photo</a:t>
            </a:r>
          </a:p>
        </p:txBody>
      </p:sp>
    </p:spTree>
    <p:extLst>
      <p:ext uri="{BB962C8B-B14F-4D97-AF65-F5344CB8AC3E}">
        <p14:creationId xmlns:p14="http://schemas.microsoft.com/office/powerpoint/2010/main" val="13067377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 2">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397A4D6-9D7A-63FE-63C9-A585FFE05579}"/>
              </a:ext>
              <a:ext uri="{C183D7F6-B498-43B3-948B-1728B52AA6E4}">
                <adec:decorative xmlns:adec="http://schemas.microsoft.com/office/drawing/2017/decorative" xmlns="" val="1"/>
              </a:ext>
            </a:extLst>
          </p:cNvPr>
          <p:cNvSpPr/>
          <p:nvPr userDrawn="1"/>
        </p:nvSpPr>
        <p:spPr>
          <a:xfrm>
            <a:off x="0" y="4383"/>
            <a:ext cx="12192000" cy="15240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657BD59-35CC-9BB3-8621-6FA3356F81AA}"/>
              </a:ext>
            </a:extLst>
          </p:cNvPr>
          <p:cNvSpPr>
            <a:spLocks noGrp="1"/>
          </p:cNvSpPr>
          <p:nvPr>
            <p:ph type="title"/>
          </p:nvPr>
        </p:nvSpPr>
        <p:spPr>
          <a:xfrm>
            <a:off x="777240" y="365760"/>
            <a:ext cx="10890504" cy="1545336"/>
          </a:xfrm>
          <a:solidFill>
            <a:schemeClr val="bg1">
              <a:lumMod val="95000"/>
            </a:schemeClr>
          </a:solidFill>
        </p:spPr>
        <p:txBody>
          <a:bodyPr/>
          <a:lstStyle>
            <a:lvl1pPr>
              <a:defRPr baseline="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772710C-A212-1B12-06CD-FA2A14F89D68}"/>
              </a:ext>
            </a:extLst>
          </p:cNvPr>
          <p:cNvSpPr>
            <a:spLocks noGrp="1"/>
          </p:cNvSpPr>
          <p:nvPr>
            <p:ph idx="1"/>
          </p:nvPr>
        </p:nvSpPr>
        <p:spPr>
          <a:xfrm>
            <a:off x="777240" y="2093976"/>
            <a:ext cx="3419856" cy="3776472"/>
          </a:xfrm>
          <a:solidFill>
            <a:schemeClr val="tx1">
              <a:alpha val="5000"/>
            </a:schemeClr>
          </a:solidFill>
        </p:spPr>
        <p:txBody>
          <a:bodyPr rIns="45720" anchor="t" anchorCtr="0">
            <a:normAutofit/>
          </a:bodyPr>
          <a:lstStyle>
            <a:lvl1pPr>
              <a:spcAft>
                <a:spcPts val="1800"/>
              </a:spcAft>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2">
            <a:extLst>
              <a:ext uri="{FF2B5EF4-FFF2-40B4-BE49-F238E27FC236}">
                <a16:creationId xmlns:a16="http://schemas.microsoft.com/office/drawing/2014/main" id="{33A182AF-83EB-0BA6-3ADD-B49BDD9E37ED}"/>
              </a:ext>
            </a:extLst>
          </p:cNvPr>
          <p:cNvSpPr>
            <a:spLocks noGrp="1"/>
          </p:cNvSpPr>
          <p:nvPr>
            <p:ph idx="13"/>
          </p:nvPr>
        </p:nvSpPr>
        <p:spPr>
          <a:xfrm>
            <a:off x="4864608" y="2093976"/>
            <a:ext cx="6382512" cy="3749040"/>
          </a:xfrm>
          <a:noFill/>
        </p:spPr>
        <p:txBody>
          <a:bodyPr anchor="t" anchorCtr="0">
            <a:normAutofit/>
          </a:bodyPr>
          <a:lstStyle>
            <a:lvl1pPr>
              <a:spcAft>
                <a:spcPts val="1800"/>
              </a:spcAft>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CBD12358-51D2-46B3-9BDE-DF29528B9454}" type="slidenum">
              <a:rPr lang="en-US" smtClean="0"/>
              <a:t>‹#›</a:t>
            </a:fld>
            <a:endParaRPr lang="en-US" dirty="0"/>
          </a:p>
        </p:txBody>
      </p:sp>
      <p:pic>
        <p:nvPicPr>
          <p:cNvPr id="10" name="Graphic 9">
            <a:extLst>
              <a:ext uri="{FF2B5EF4-FFF2-40B4-BE49-F238E27FC236}">
                <a16:creationId xmlns:a16="http://schemas.microsoft.com/office/drawing/2014/main" id="{CB897DD0-4462-B31B-50A9-D399FD0F589C}"/>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l="23529"/>
          <a:stretch/>
        </p:blipFill>
        <p:spPr>
          <a:xfrm>
            <a:off x="3815" y="4389845"/>
            <a:ext cx="5024198" cy="2463772"/>
          </a:xfrm>
          <a:prstGeom prst="rect">
            <a:avLst/>
          </a:prstGeom>
        </p:spPr>
      </p:pic>
    </p:spTree>
    <p:extLst>
      <p:ext uri="{BB962C8B-B14F-4D97-AF65-F5344CB8AC3E}">
        <p14:creationId xmlns:p14="http://schemas.microsoft.com/office/powerpoint/2010/main" val="36454255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with image righ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B5EA319-BD06-493B-D1CD-EC2AF739443B}"/>
              </a:ext>
              <a:ext uri="{C183D7F6-B498-43B3-948B-1728B52AA6E4}">
                <adec:decorative xmlns:adec="http://schemas.microsoft.com/office/drawing/2017/decorative" xmlns="" val="1"/>
              </a:ext>
            </a:extLst>
          </p:cNvPr>
          <p:cNvSpPr/>
          <p:nvPr userDrawn="1"/>
        </p:nvSpPr>
        <p:spPr>
          <a:xfrm>
            <a:off x="7547991" y="0"/>
            <a:ext cx="1703832" cy="685800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Graphic 7">
            <a:extLst>
              <a:ext uri="{FF2B5EF4-FFF2-40B4-BE49-F238E27FC236}">
                <a16:creationId xmlns:a16="http://schemas.microsoft.com/office/drawing/2014/main" id="{8560446E-E817-5E2A-D76A-43A4168EF190}"/>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rot="16200000">
            <a:off x="7246669" y="4842646"/>
            <a:ext cx="1611949" cy="1853259"/>
          </a:xfrm>
          <a:prstGeom prst="rect">
            <a:avLst/>
          </a:prstGeom>
        </p:spPr>
      </p:pic>
      <p:sp>
        <p:nvSpPr>
          <p:cNvPr id="10" name="Title 1">
            <a:extLst>
              <a:ext uri="{FF2B5EF4-FFF2-40B4-BE49-F238E27FC236}">
                <a16:creationId xmlns:a16="http://schemas.microsoft.com/office/drawing/2014/main" id="{17DC846D-C40C-085A-6A57-EBD733E9C244}"/>
              </a:ext>
            </a:extLst>
          </p:cNvPr>
          <p:cNvSpPr>
            <a:spLocks noGrp="1"/>
          </p:cNvSpPr>
          <p:nvPr>
            <p:ph type="title"/>
          </p:nvPr>
        </p:nvSpPr>
        <p:spPr>
          <a:xfrm>
            <a:off x="777240" y="365760"/>
            <a:ext cx="6291072" cy="2670048"/>
          </a:xfrm>
          <a:solidFill>
            <a:schemeClr val="bg1">
              <a:lumMod val="95000"/>
            </a:schemeClr>
          </a:solidFill>
        </p:spPr>
        <p:txBody>
          <a:bodyPr/>
          <a:lstStyle>
            <a:lvl1pPr>
              <a:defRPr baseline="0"/>
            </a:lvl1pPr>
          </a:lstStyle>
          <a:p>
            <a:r>
              <a:rPr lang="en-US"/>
              <a:t>Click to edit Master title style</a:t>
            </a:r>
            <a:endParaRPr lang="en-US" dirty="0"/>
          </a:p>
        </p:txBody>
      </p:sp>
      <p:sp>
        <p:nvSpPr>
          <p:cNvPr id="11" name="Content Placeholder 2">
            <a:extLst>
              <a:ext uri="{FF2B5EF4-FFF2-40B4-BE49-F238E27FC236}">
                <a16:creationId xmlns:a16="http://schemas.microsoft.com/office/drawing/2014/main" id="{0F5F674E-A7FF-FC97-AC6B-9E98247F633F}"/>
              </a:ext>
            </a:extLst>
          </p:cNvPr>
          <p:cNvSpPr>
            <a:spLocks noGrp="1"/>
          </p:cNvSpPr>
          <p:nvPr>
            <p:ph idx="1"/>
          </p:nvPr>
        </p:nvSpPr>
        <p:spPr>
          <a:xfrm>
            <a:off x="777240" y="3346704"/>
            <a:ext cx="6016752" cy="2670048"/>
          </a:xfrm>
          <a:solidFill>
            <a:schemeClr val="bg1">
              <a:lumMod val="95000"/>
            </a:schemeClr>
          </a:solidFill>
        </p:spPr>
        <p:txBody>
          <a:bodyPr rIns="45720" anchor="t" anchorCtr="0">
            <a:normAutofit/>
          </a:bodyPr>
          <a:lstStyle>
            <a:lvl1pPr>
              <a:spcAft>
                <a:spcPts val="1800"/>
              </a:spcAft>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Picture Placeholder 10">
            <a:extLst>
              <a:ext uri="{FF2B5EF4-FFF2-40B4-BE49-F238E27FC236}">
                <a16:creationId xmlns:a16="http://schemas.microsoft.com/office/drawing/2014/main" id="{F3752326-0FB4-41C5-2D91-5CBFDC2DAD85}"/>
              </a:ext>
            </a:extLst>
          </p:cNvPr>
          <p:cNvSpPr>
            <a:spLocks noGrp="1"/>
          </p:cNvSpPr>
          <p:nvPr>
            <p:ph type="pic" sz="quarter" idx="13" hasCustomPrompt="1"/>
          </p:nvPr>
        </p:nvSpPr>
        <p:spPr>
          <a:xfrm>
            <a:off x="7818120" y="950976"/>
            <a:ext cx="4050792" cy="4965192"/>
          </a:xfrm>
          <a:prstGeom prst="rect">
            <a:avLst/>
          </a:prstGeom>
        </p:spPr>
        <p:txBody>
          <a:bodyPr/>
          <a:lstStyle>
            <a:lvl1pPr marL="0" indent="0" algn="ctr">
              <a:buNone/>
              <a:defRPr spc="400" baseline="0"/>
            </a:lvl1pPr>
          </a:lstStyle>
          <a:p>
            <a:r>
              <a:rPr lang="en-US" dirty="0"/>
              <a:t>Click to add photo</a:t>
            </a:r>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42715923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2">
    <p:spTree>
      <p:nvGrpSpPr>
        <p:cNvPr id="1" name=""/>
        <p:cNvGrpSpPr/>
        <p:nvPr/>
      </p:nvGrpSpPr>
      <p:grpSpPr>
        <a:xfrm>
          <a:off x="0" y="0"/>
          <a:ext cx="0" cy="0"/>
          <a:chOff x="0" y="0"/>
          <a:chExt cx="0" cy="0"/>
        </a:xfrm>
      </p:grpSpPr>
      <p:pic>
        <p:nvPicPr>
          <p:cNvPr id="11" name="Graphic 10">
            <a:extLst>
              <a:ext uri="{FF2B5EF4-FFF2-40B4-BE49-F238E27FC236}">
                <a16:creationId xmlns:a16="http://schemas.microsoft.com/office/drawing/2014/main" id="{14BC85D4-4139-2AAA-166E-6FBA095A8B10}"/>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l="25455" t="5126"/>
          <a:stretch/>
        </p:blipFill>
        <p:spPr>
          <a:xfrm>
            <a:off x="0" y="1729776"/>
            <a:ext cx="5423337" cy="5356522"/>
          </a:xfrm>
          <a:prstGeom prst="rect">
            <a:avLst/>
          </a:prstGeom>
        </p:spPr>
      </p:pic>
      <p:sp>
        <p:nvSpPr>
          <p:cNvPr id="13" name="Rectangle 12">
            <a:extLst>
              <a:ext uri="{FF2B5EF4-FFF2-40B4-BE49-F238E27FC236}">
                <a16:creationId xmlns:a16="http://schemas.microsoft.com/office/drawing/2014/main" id="{A931BC73-A262-809F-6027-25B33F16B5F3}"/>
              </a:ext>
              <a:ext uri="{C183D7F6-B498-43B3-948B-1728B52AA6E4}">
                <adec:decorative xmlns:adec="http://schemas.microsoft.com/office/drawing/2017/decorative" xmlns="" val="1"/>
              </a:ext>
            </a:extLst>
          </p:cNvPr>
          <p:cNvSpPr/>
          <p:nvPr userDrawn="1"/>
        </p:nvSpPr>
        <p:spPr>
          <a:xfrm>
            <a:off x="10941270" y="0"/>
            <a:ext cx="1250729" cy="685800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EFAEA2C9-0142-1847-0FE5-307C101C610D}"/>
              </a:ext>
              <a:ext uri="{C183D7F6-B498-43B3-948B-1728B52AA6E4}">
                <adec:decorative xmlns:adec="http://schemas.microsoft.com/office/drawing/2017/decorative" xmlns="" val="1"/>
              </a:ext>
            </a:extLst>
          </p:cNvPr>
          <p:cNvSpPr/>
          <p:nvPr userDrawn="1"/>
        </p:nvSpPr>
        <p:spPr>
          <a:xfrm flipH="1">
            <a:off x="10683241" y="0"/>
            <a:ext cx="45719" cy="6858000"/>
          </a:xfrm>
          <a:prstGeom prst="rect">
            <a:avLst/>
          </a:prstGeom>
          <a:solidFill>
            <a:schemeClr val="accent6">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itle 1">
            <a:extLst>
              <a:ext uri="{FF2B5EF4-FFF2-40B4-BE49-F238E27FC236}">
                <a16:creationId xmlns:a16="http://schemas.microsoft.com/office/drawing/2014/main" id="{6007DF4F-A4F8-98C7-5975-55CBED0DB375}"/>
              </a:ext>
            </a:extLst>
          </p:cNvPr>
          <p:cNvSpPr>
            <a:spLocks noGrp="1"/>
          </p:cNvSpPr>
          <p:nvPr>
            <p:ph type="title"/>
          </p:nvPr>
        </p:nvSpPr>
        <p:spPr>
          <a:xfrm>
            <a:off x="777240" y="667512"/>
            <a:ext cx="3621024" cy="5513832"/>
          </a:xfrm>
          <a:solidFill>
            <a:schemeClr val="bg1">
              <a:lumMod val="95000"/>
            </a:schemeClr>
          </a:solidFill>
        </p:spPr>
        <p:txBody>
          <a:bodyPr/>
          <a:lstStyle/>
          <a:p>
            <a:r>
              <a:rPr lang="en-US"/>
              <a:t>Click to edit Master title style</a:t>
            </a:r>
          </a:p>
        </p:txBody>
      </p:sp>
      <p:sp>
        <p:nvSpPr>
          <p:cNvPr id="16" name="Content Placeholder 2">
            <a:extLst>
              <a:ext uri="{FF2B5EF4-FFF2-40B4-BE49-F238E27FC236}">
                <a16:creationId xmlns:a16="http://schemas.microsoft.com/office/drawing/2014/main" id="{659D4968-2C08-763C-19C6-59134968556A}"/>
              </a:ext>
            </a:extLst>
          </p:cNvPr>
          <p:cNvSpPr>
            <a:spLocks noGrp="1"/>
          </p:cNvSpPr>
          <p:nvPr>
            <p:ph idx="1"/>
          </p:nvPr>
        </p:nvSpPr>
        <p:spPr>
          <a:xfrm>
            <a:off x="4846320" y="1161288"/>
            <a:ext cx="5276088" cy="4535424"/>
          </a:xfrm>
          <a:solidFill>
            <a:schemeClr val="bg1">
              <a:lumMod val="95000"/>
            </a:schemeClr>
          </a:solidFill>
        </p:spPr>
        <p:txBody>
          <a:bodyPr anchor="t" anchorCtr="0">
            <a:normAutofit/>
          </a:bodyPr>
          <a:lstStyle>
            <a:lvl1pPr marL="457200" indent="-457200">
              <a:lnSpc>
                <a:spcPct val="80000"/>
              </a:lnSpc>
              <a:spcAft>
                <a:spcPts val="1800"/>
              </a:spcAft>
              <a:buFont typeface="+mj-lt"/>
              <a:buAutoNum type="arabicPeriod"/>
              <a:defRPr sz="2000"/>
            </a:lvl1pPr>
            <a:lvl2pPr marL="914400" indent="-457200">
              <a:buFont typeface="+mj-lt"/>
              <a:buAutoNum type="alphaLcPeriod"/>
              <a:defRPr sz="1800"/>
            </a:lvl2pPr>
            <a:lvl3pPr marL="1371600" indent="-457200">
              <a:buFont typeface="+mj-lt"/>
              <a:buAutoNum type="arabicParenR"/>
              <a:defRPr sz="1600"/>
            </a:lvl3pPr>
            <a:lvl4pPr marL="1714500" indent="-342900">
              <a:buFont typeface="+mj-lt"/>
              <a:buAutoNum type="alphaLcParenR"/>
              <a:defRPr sz="1400"/>
            </a:lvl4pPr>
            <a:lvl5pPr marL="2228850" indent="-400050">
              <a:buFont typeface="+mj-lt"/>
              <a:buAutoNum type="romanLcPeriod"/>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21415344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ntent 3">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9F0B854-EF27-FB51-FED5-D9C462D789D0}"/>
              </a:ext>
              <a:ext uri="{C183D7F6-B498-43B3-948B-1728B52AA6E4}">
                <adec:decorative xmlns:adec="http://schemas.microsoft.com/office/drawing/2017/decorative" xmlns="" val="1"/>
              </a:ext>
            </a:extLst>
          </p:cNvPr>
          <p:cNvSpPr/>
          <p:nvPr userDrawn="1"/>
        </p:nvSpPr>
        <p:spPr>
          <a:xfrm>
            <a:off x="0" y="4383"/>
            <a:ext cx="12192000" cy="15240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itle 1">
            <a:extLst>
              <a:ext uri="{FF2B5EF4-FFF2-40B4-BE49-F238E27FC236}">
                <a16:creationId xmlns:a16="http://schemas.microsoft.com/office/drawing/2014/main" id="{7AAF96D3-D3E2-FEAC-EE69-279502A579CE}"/>
              </a:ext>
            </a:extLst>
          </p:cNvPr>
          <p:cNvSpPr>
            <a:spLocks noGrp="1"/>
          </p:cNvSpPr>
          <p:nvPr>
            <p:ph type="title"/>
          </p:nvPr>
        </p:nvSpPr>
        <p:spPr>
          <a:xfrm>
            <a:off x="777240" y="365760"/>
            <a:ext cx="10890504" cy="1545336"/>
          </a:xfrm>
          <a:solidFill>
            <a:schemeClr val="bg1">
              <a:lumMod val="95000"/>
            </a:schemeClr>
          </a:solidFill>
        </p:spPr>
        <p:txBody>
          <a:bodyPr/>
          <a:lstStyle>
            <a:lvl1pPr>
              <a:defRPr baseline="0"/>
            </a:lvl1pPr>
          </a:lstStyle>
          <a:p>
            <a:r>
              <a:rPr lang="en-US"/>
              <a:t>Click to edit Master title style</a:t>
            </a:r>
            <a:endParaRPr lang="en-US" dirty="0"/>
          </a:p>
        </p:txBody>
      </p:sp>
      <p:sp>
        <p:nvSpPr>
          <p:cNvPr id="9" name="Content Placeholder 2">
            <a:extLst>
              <a:ext uri="{FF2B5EF4-FFF2-40B4-BE49-F238E27FC236}">
                <a16:creationId xmlns:a16="http://schemas.microsoft.com/office/drawing/2014/main" id="{FFA9ADD0-45A7-DB71-D010-70B5B174CC7B}"/>
              </a:ext>
            </a:extLst>
          </p:cNvPr>
          <p:cNvSpPr>
            <a:spLocks noGrp="1"/>
          </p:cNvSpPr>
          <p:nvPr>
            <p:ph idx="1"/>
          </p:nvPr>
        </p:nvSpPr>
        <p:spPr>
          <a:xfrm>
            <a:off x="777240" y="2093976"/>
            <a:ext cx="2880360" cy="3776472"/>
          </a:xfrm>
          <a:solidFill>
            <a:schemeClr val="tx1">
              <a:alpha val="5000"/>
            </a:schemeClr>
          </a:solidFill>
        </p:spPr>
        <p:txBody>
          <a:bodyPr rIns="45720" anchor="t" anchorCtr="0">
            <a:normAutofit/>
          </a:bodyPr>
          <a:lstStyle>
            <a:lvl1pPr>
              <a:spcAft>
                <a:spcPts val="1800"/>
              </a:spcAft>
              <a:defRPr sz="20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2">
            <a:extLst>
              <a:ext uri="{FF2B5EF4-FFF2-40B4-BE49-F238E27FC236}">
                <a16:creationId xmlns:a16="http://schemas.microsoft.com/office/drawing/2014/main" id="{D4ECD368-DD7D-CC8B-3678-D0BFE829181C}"/>
              </a:ext>
            </a:extLst>
          </p:cNvPr>
          <p:cNvSpPr>
            <a:spLocks noGrp="1"/>
          </p:cNvSpPr>
          <p:nvPr>
            <p:ph idx="13"/>
          </p:nvPr>
        </p:nvSpPr>
        <p:spPr>
          <a:xfrm>
            <a:off x="4261104" y="2093976"/>
            <a:ext cx="6967728" cy="4014216"/>
          </a:xfrm>
          <a:noFill/>
        </p:spPr>
        <p:txBody>
          <a:bodyPr anchor="t" anchorCtr="0">
            <a:normAutofit/>
          </a:bodyPr>
          <a:lstStyle>
            <a:lvl1pPr>
              <a:spcAft>
                <a:spcPts val="1800"/>
              </a:spcAft>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13359642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3FB4E19-B10C-43FA-AB4B-5D0396BD64D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000" cap="all" spc="150" baseline="0">
                <a:solidFill>
                  <a:schemeClr val="accent4">
                    <a:lumMod val="75000"/>
                  </a:schemeClr>
                </a:solidFill>
              </a:defRPr>
            </a:lvl1pPr>
          </a:lstStyle>
          <a:p>
            <a:r>
              <a:rPr lang="en-US" dirty="0"/>
              <a:t>20XX</a:t>
            </a:r>
          </a:p>
        </p:txBody>
      </p:sp>
      <p:sp>
        <p:nvSpPr>
          <p:cNvPr id="5" name="Footer Placeholder 4">
            <a:extLst>
              <a:ext uri="{FF2B5EF4-FFF2-40B4-BE49-F238E27FC236}">
                <a16:creationId xmlns:a16="http://schemas.microsoft.com/office/drawing/2014/main" id="{3E5C552B-0CAD-4920-B258-233A9F86DF9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cap="all" spc="150" baseline="0">
                <a:solidFill>
                  <a:schemeClr val="accent4">
                    <a:lumMod val="75000"/>
                  </a:schemeClr>
                </a:solidFill>
              </a:defRPr>
            </a:lvl1pPr>
          </a:lstStyle>
          <a:p>
            <a:endParaRPr lang="en-US" dirty="0"/>
          </a:p>
        </p:txBody>
      </p:sp>
      <p:sp>
        <p:nvSpPr>
          <p:cNvPr id="6" name="Slide Number Placeholder 5">
            <a:extLst>
              <a:ext uri="{FF2B5EF4-FFF2-40B4-BE49-F238E27FC236}">
                <a16:creationId xmlns:a16="http://schemas.microsoft.com/office/drawing/2014/main" id="{CE983FFB-15A3-4B11-A130-4565577A3F7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000" cap="all" spc="150" baseline="0">
                <a:solidFill>
                  <a:schemeClr val="accent4">
                    <a:lumMod val="75000"/>
                  </a:schemeClr>
                </a:solidFill>
              </a:defRPr>
            </a:lvl1pPr>
          </a:lstStyle>
          <a:p>
            <a:fld id="{F91729D4-A164-47A3-830D-E792BCE699E4}" type="slidenum">
              <a:rPr lang="en-US" smtClean="0"/>
              <a:pPr/>
              <a:t>‹#›</a:t>
            </a:fld>
            <a:endParaRPr lang="en-US" dirty="0"/>
          </a:p>
        </p:txBody>
      </p:sp>
      <p:sp>
        <p:nvSpPr>
          <p:cNvPr id="2" name="Title Placeholder 1">
            <a:extLst>
              <a:ext uri="{FF2B5EF4-FFF2-40B4-BE49-F238E27FC236}">
                <a16:creationId xmlns:a16="http://schemas.microsoft.com/office/drawing/2014/main" id="{7575F976-A881-DB46-9D98-9D55727C192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29C7589-D4CD-50AB-9AA4-198FD4932D8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8710901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6" r:id="rId3"/>
    <p:sldLayoutId id="2147483675" r:id="rId4"/>
    <p:sldLayoutId id="2147483683" r:id="rId5"/>
    <p:sldLayoutId id="2147483684" r:id="rId6"/>
    <p:sldLayoutId id="2147483677" r:id="rId7"/>
    <p:sldLayoutId id="2147483678" r:id="rId8"/>
    <p:sldLayoutId id="2147483679" r:id="rId9"/>
    <p:sldLayoutId id="2147483680" r:id="rId10"/>
    <p:sldLayoutId id="2147483681" r:id="rId11"/>
    <p:sldLayoutId id="2147483682" r:id="rId12"/>
    <p:sldLayoutId id="2147483685" r:id="rId13"/>
  </p:sldLayoutIdLst>
  <p:hf hdr="0" ftr="0" dt="0"/>
  <p:txStyles>
    <p:titleStyle>
      <a:lvl1pPr algn="l" defTabSz="914400" rtl="0" eaLnBrk="1" latinLnBrk="0" hangingPunct="1">
        <a:lnSpc>
          <a:spcPct val="90000"/>
        </a:lnSpc>
        <a:spcBef>
          <a:spcPct val="0"/>
        </a:spcBef>
        <a:buNone/>
        <a:defRPr sz="4400" kern="1200">
          <a:solidFill>
            <a:schemeClr val="accent4">
              <a:lumMod val="75000"/>
            </a:schemeClr>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4">
              <a:lumMod val="7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4">
              <a:lumMod val="7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4">
              <a:lumMod val="7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4">
              <a:lumMod val="7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4">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www.javatpoint.com/verilog-4-bit-counter" TargetMode="External"/><Relationship Id="rId2" Type="http://schemas.openxmlformats.org/officeDocument/2006/relationships/hyperlink" Target="https://youtu.be/5fm_YmcoTiU?si=qoo7myYsp0YhpRwm" TargetMode="External"/><Relationship Id="rId1" Type="http://schemas.openxmlformats.org/officeDocument/2006/relationships/slideLayout" Target="../slideLayouts/slideLayout2.xml"/><Relationship Id="rId5" Type="http://schemas.openxmlformats.org/officeDocument/2006/relationships/hyperlink" Target="https://www.allaboutcircuits.com/textbook/digital/chpt-11/asynchronous-counters/" TargetMode="External"/><Relationship Id="rId4" Type="http://schemas.openxmlformats.org/officeDocument/2006/relationships/hyperlink" Target="https://www.electronics-tutorials.ws/counter/count_3.html"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79680-7C22-BFF1-165D-52AB411C0F66}"/>
              </a:ext>
            </a:extLst>
          </p:cNvPr>
          <p:cNvSpPr>
            <a:spLocks noGrp="1"/>
          </p:cNvSpPr>
          <p:nvPr>
            <p:ph type="title"/>
          </p:nvPr>
        </p:nvSpPr>
        <p:spPr>
          <a:xfrm>
            <a:off x="331596" y="0"/>
            <a:ext cx="7360920" cy="1647930"/>
          </a:xfrm>
        </p:spPr>
        <p:txBody>
          <a:bodyPr/>
          <a:lstStyle/>
          <a:p>
            <a:r>
              <a:rPr lang="en-US" b="1" dirty="0" smtClean="0">
                <a:solidFill>
                  <a:schemeClr val="tx1"/>
                </a:solidFill>
                <a:latin typeface="Bahnschrift SemiBold" panose="020B0502040204020203" pitchFamily="34" charset="0"/>
                <a:cs typeface="Aharoni" panose="02010803020104030203" pitchFamily="2" charset="-79"/>
              </a:rPr>
              <a:t>Counter </a:t>
            </a:r>
            <a:br>
              <a:rPr lang="en-US" b="1" dirty="0" smtClean="0">
                <a:solidFill>
                  <a:schemeClr val="tx1"/>
                </a:solidFill>
                <a:latin typeface="Bahnschrift SemiBold" panose="020B0502040204020203" pitchFamily="34" charset="0"/>
                <a:cs typeface="Aharoni" panose="02010803020104030203" pitchFamily="2" charset="-79"/>
              </a:rPr>
            </a:br>
            <a:r>
              <a:rPr lang="en-US" b="1" dirty="0" smtClean="0">
                <a:solidFill>
                  <a:schemeClr val="tx1"/>
                </a:solidFill>
                <a:latin typeface="Bahnschrift SemiBold" panose="020B0502040204020203" pitchFamily="34" charset="0"/>
                <a:cs typeface="Aharoni" panose="02010803020104030203" pitchFamily="2" charset="-79"/>
              </a:rPr>
              <a:t>(</a:t>
            </a:r>
            <a:r>
              <a:rPr lang="en-US" b="1" dirty="0">
                <a:solidFill>
                  <a:schemeClr val="tx1"/>
                </a:solidFill>
                <a:latin typeface="Bahnschrift SemiBold" panose="020B0502040204020203" pitchFamily="34" charset="0"/>
                <a:cs typeface="Aharoni" panose="02010803020104030203" pitchFamily="2" charset="-79"/>
              </a:rPr>
              <a:t>RTL to GDS </a:t>
            </a:r>
            <a:r>
              <a:rPr lang="en-US" b="1" dirty="0" smtClean="0">
                <a:solidFill>
                  <a:schemeClr val="tx1"/>
                </a:solidFill>
                <a:latin typeface="Bahnschrift SemiBold" panose="020B0502040204020203" pitchFamily="34" charset="0"/>
                <a:cs typeface="Aharoni" panose="02010803020104030203" pitchFamily="2" charset="-79"/>
              </a:rPr>
              <a:t>Flow)</a:t>
            </a:r>
            <a:endParaRPr lang="en-US" b="1" dirty="0">
              <a:solidFill>
                <a:schemeClr val="tx1"/>
              </a:solidFill>
              <a:latin typeface="Bahnschrift SemiBold" panose="020B0502040204020203" pitchFamily="34" charset="0"/>
              <a:cs typeface="Aharoni" panose="02010803020104030203" pitchFamily="2" charset="-79"/>
            </a:endParaRPr>
          </a:p>
        </p:txBody>
      </p:sp>
      <p:sp>
        <p:nvSpPr>
          <p:cNvPr id="3" name="Text Placeholder 2">
            <a:extLst>
              <a:ext uri="{FF2B5EF4-FFF2-40B4-BE49-F238E27FC236}">
                <a16:creationId xmlns:a16="http://schemas.microsoft.com/office/drawing/2014/main" id="{302F459B-002E-E89C-3A0E-589730DD7197}"/>
              </a:ext>
            </a:extLst>
          </p:cNvPr>
          <p:cNvSpPr>
            <a:spLocks noGrp="1"/>
          </p:cNvSpPr>
          <p:nvPr>
            <p:ph type="body" sz="quarter" idx="10"/>
          </p:nvPr>
        </p:nvSpPr>
        <p:spPr>
          <a:xfrm>
            <a:off x="448056" y="3291838"/>
            <a:ext cx="5724144" cy="2911032"/>
          </a:xfrm>
        </p:spPr>
        <p:txBody>
          <a:bodyPr>
            <a:noAutofit/>
          </a:bodyPr>
          <a:lstStyle/>
          <a:p>
            <a:r>
              <a:rPr lang="en-US" sz="1800" b="1" dirty="0">
                <a:solidFill>
                  <a:schemeClr val="tx1"/>
                </a:solidFill>
                <a:latin typeface="Bahnschrift SemiBold" panose="020B0502040204020203" pitchFamily="34" charset="0"/>
                <a:cs typeface="Aharoni" panose="02010803020104030203" pitchFamily="2" charset="-79"/>
              </a:rPr>
              <a:t>Created by</a:t>
            </a:r>
            <a:r>
              <a:rPr lang="en-US" sz="1800" b="1" dirty="0" smtClean="0">
                <a:solidFill>
                  <a:schemeClr val="tx1"/>
                </a:solidFill>
                <a:latin typeface="Bahnschrift SemiBold" panose="020B0502040204020203" pitchFamily="34" charset="0"/>
                <a:cs typeface="Aharoni" panose="02010803020104030203" pitchFamily="2" charset="-79"/>
              </a:rPr>
              <a:t>: </a:t>
            </a:r>
            <a:endParaRPr lang="en-US" sz="1800" b="1" dirty="0">
              <a:solidFill>
                <a:schemeClr val="tx1"/>
              </a:solidFill>
              <a:latin typeface="Bahnschrift SemiBold" panose="020B0502040204020203" pitchFamily="34" charset="0"/>
              <a:cs typeface="Aharoni" panose="02010803020104030203" pitchFamily="2" charset="-79"/>
            </a:endParaRPr>
          </a:p>
          <a:p>
            <a:pPr marL="285750" indent="-285750">
              <a:buFont typeface="Arial" panose="020B0604020202020204" pitchFamily="34" charset="0"/>
              <a:buChar char="•"/>
            </a:pPr>
            <a:r>
              <a:rPr lang="en-US" sz="1800" b="1" dirty="0">
                <a:solidFill>
                  <a:schemeClr val="tx1"/>
                </a:solidFill>
                <a:latin typeface="Bahnschrift SemiBold" panose="020B0502040204020203" pitchFamily="34" charset="0"/>
                <a:cs typeface="Aharoni" panose="02010803020104030203" pitchFamily="2" charset="-79"/>
              </a:rPr>
              <a:t>Tirth Chauhan</a:t>
            </a:r>
          </a:p>
          <a:p>
            <a:pPr marL="285750" indent="-285750">
              <a:buFont typeface="Arial" panose="020B0604020202020204" pitchFamily="34" charset="0"/>
              <a:buChar char="•"/>
            </a:pPr>
            <a:r>
              <a:rPr lang="en-US" sz="1800" b="1" dirty="0" err="1">
                <a:solidFill>
                  <a:schemeClr val="tx1"/>
                </a:solidFill>
                <a:latin typeface="Bahnschrift SemiBold" panose="020B0502040204020203" pitchFamily="34" charset="0"/>
                <a:cs typeface="Aharoni" panose="02010803020104030203" pitchFamily="2" charset="-79"/>
              </a:rPr>
              <a:t>Shahid</a:t>
            </a:r>
            <a:r>
              <a:rPr lang="en-US" sz="1800" b="1" dirty="0">
                <a:solidFill>
                  <a:schemeClr val="tx1"/>
                </a:solidFill>
                <a:latin typeface="Bahnschrift SemiBold" panose="020B0502040204020203" pitchFamily="34" charset="0"/>
                <a:cs typeface="Aharoni" panose="02010803020104030203" pitchFamily="2" charset="-79"/>
              </a:rPr>
              <a:t> </a:t>
            </a:r>
            <a:r>
              <a:rPr lang="en-US" sz="1800" b="1" dirty="0" err="1" smtClean="0">
                <a:solidFill>
                  <a:schemeClr val="tx1"/>
                </a:solidFill>
                <a:latin typeface="Bahnschrift SemiBold" panose="020B0502040204020203" pitchFamily="34" charset="0"/>
                <a:cs typeface="Aharoni" panose="02010803020104030203" pitchFamily="2" charset="-79"/>
              </a:rPr>
              <a:t>Chopda</a:t>
            </a:r>
            <a:endParaRPr lang="en-US" sz="1800" b="1" dirty="0">
              <a:solidFill>
                <a:schemeClr val="tx1"/>
              </a:solidFill>
              <a:latin typeface="Bahnschrift SemiBold" panose="020B0502040204020203" pitchFamily="34" charset="0"/>
              <a:cs typeface="Aharoni" panose="02010803020104030203" pitchFamily="2" charset="-79"/>
            </a:endParaRPr>
          </a:p>
          <a:p>
            <a:pPr marL="285750" indent="-285750">
              <a:buFont typeface="Arial" panose="020B0604020202020204" pitchFamily="34" charset="0"/>
              <a:buChar char="•"/>
            </a:pPr>
            <a:r>
              <a:rPr lang="en-US" sz="1800" b="1" dirty="0">
                <a:solidFill>
                  <a:schemeClr val="tx1"/>
                </a:solidFill>
                <a:latin typeface="Bahnschrift SemiBold" panose="020B0502040204020203" pitchFamily="34" charset="0"/>
                <a:cs typeface="Aharoni" panose="02010803020104030203" pitchFamily="2" charset="-79"/>
              </a:rPr>
              <a:t>Nandini Vajani</a:t>
            </a:r>
          </a:p>
          <a:p>
            <a:pPr marL="285750" indent="-285750">
              <a:buFont typeface="Arial" panose="020B0604020202020204" pitchFamily="34" charset="0"/>
              <a:buChar char="•"/>
            </a:pPr>
            <a:r>
              <a:rPr lang="en-US" sz="1800" b="1" dirty="0">
                <a:solidFill>
                  <a:schemeClr val="tx1"/>
                </a:solidFill>
                <a:latin typeface="Bahnschrift SemiBold" panose="020B0502040204020203" pitchFamily="34" charset="0"/>
                <a:cs typeface="Aharoni" panose="02010803020104030203" pitchFamily="2" charset="-79"/>
              </a:rPr>
              <a:t>Harsh Kapadiya</a:t>
            </a:r>
          </a:p>
          <a:p>
            <a:pPr marL="285750" indent="-285750">
              <a:buFont typeface="Arial" panose="020B0604020202020204" pitchFamily="34" charset="0"/>
              <a:buChar char="•"/>
            </a:pPr>
            <a:r>
              <a:rPr lang="en-US" sz="1800" b="1" dirty="0">
                <a:solidFill>
                  <a:schemeClr val="tx1"/>
                </a:solidFill>
                <a:latin typeface="Bahnschrift SemiBold" panose="020B0502040204020203" pitchFamily="34" charset="0"/>
                <a:cs typeface="Aharoni" panose="02010803020104030203" pitchFamily="2" charset="-79"/>
              </a:rPr>
              <a:t>Hani Prajapati</a:t>
            </a:r>
          </a:p>
          <a:p>
            <a:pPr marL="285750" indent="-285750">
              <a:buFont typeface="Arial" panose="020B0604020202020204" pitchFamily="34" charset="0"/>
              <a:buChar char="•"/>
            </a:pPr>
            <a:endParaRPr lang="en-US" sz="1800" b="1" dirty="0">
              <a:solidFill>
                <a:schemeClr val="tx1"/>
              </a:solidFill>
              <a:latin typeface="Bahnschrift SemiBold" panose="020B0502040204020203" pitchFamily="34" charset="0"/>
              <a:cs typeface="Aharoni" panose="02010803020104030203" pitchFamily="2" charset="-79"/>
            </a:endParaRPr>
          </a:p>
        </p:txBody>
      </p:sp>
      <p:sp>
        <p:nvSpPr>
          <p:cNvPr id="7" name="TextBox 6">
            <a:extLst>
              <a:ext uri="{FF2B5EF4-FFF2-40B4-BE49-F238E27FC236}">
                <a16:creationId xmlns:a16="http://schemas.microsoft.com/office/drawing/2014/main" id="{45A86BC5-0AE5-85D0-90A9-CF97E00140F4}"/>
              </a:ext>
            </a:extLst>
          </p:cNvPr>
          <p:cNvSpPr txBox="1"/>
          <p:nvPr/>
        </p:nvSpPr>
        <p:spPr>
          <a:xfrm>
            <a:off x="9619129" y="313765"/>
            <a:ext cx="2294965" cy="369332"/>
          </a:xfrm>
          <a:prstGeom prst="rect">
            <a:avLst/>
          </a:prstGeom>
          <a:noFill/>
        </p:spPr>
        <p:txBody>
          <a:bodyPr wrap="square" rtlCol="0">
            <a:spAutoFit/>
          </a:bodyPr>
          <a:lstStyle/>
          <a:p>
            <a:r>
              <a:rPr lang="en-IN" dirty="0">
                <a:latin typeface="Bahnschrift SemiBold" panose="020B0502040204020203" pitchFamily="34" charset="0"/>
              </a:rPr>
              <a:t>Date: 17/07/2024</a:t>
            </a:r>
          </a:p>
        </p:txBody>
      </p:sp>
      <p:sp>
        <p:nvSpPr>
          <p:cNvPr id="4" name="TextBox 3"/>
          <p:cNvSpPr txBox="1"/>
          <p:nvPr/>
        </p:nvSpPr>
        <p:spPr>
          <a:xfrm>
            <a:off x="448056" y="2285218"/>
            <a:ext cx="2934118" cy="369332"/>
          </a:xfrm>
          <a:prstGeom prst="rect">
            <a:avLst/>
          </a:prstGeom>
          <a:noFill/>
        </p:spPr>
        <p:txBody>
          <a:bodyPr wrap="square" rtlCol="0">
            <a:spAutoFit/>
          </a:bodyPr>
          <a:lstStyle/>
          <a:p>
            <a:r>
              <a:rPr lang="en-US" b="1" dirty="0" smtClean="0">
                <a:latin typeface="Bahnschrift" panose="020B0502040204020203" pitchFamily="34" charset="0"/>
              </a:rPr>
              <a:t>Group-4</a:t>
            </a:r>
            <a:endParaRPr lang="en-IN" b="1" dirty="0">
              <a:latin typeface="Bahnschrift" panose="020B0502040204020203" pitchFamily="34" charset="0"/>
            </a:endParaRPr>
          </a:p>
        </p:txBody>
      </p:sp>
    </p:spTree>
    <p:extLst>
      <p:ext uri="{BB962C8B-B14F-4D97-AF65-F5344CB8AC3E}">
        <p14:creationId xmlns:p14="http://schemas.microsoft.com/office/powerpoint/2010/main" val="326276554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269330A5-9701-4D21-4CCC-742D1F9B425E}"/>
              </a:ext>
            </a:extLst>
          </p:cNvPr>
          <p:cNvSpPr>
            <a:spLocks noGrp="1"/>
          </p:cNvSpPr>
          <p:nvPr>
            <p:ph type="sldNum" sz="quarter" idx="12"/>
          </p:nvPr>
        </p:nvSpPr>
        <p:spPr>
          <a:xfrm>
            <a:off x="8610600" y="6356350"/>
            <a:ext cx="2743200" cy="365125"/>
          </a:xfrm>
        </p:spPr>
        <p:txBody>
          <a:bodyPr/>
          <a:lstStyle/>
          <a:p>
            <a:fld id="{CBD12358-51D2-46B3-9BDE-DF29528B9454}" type="slidenum">
              <a:rPr lang="en-US" smtClean="0"/>
              <a:pPr/>
              <a:t>10</a:t>
            </a:fld>
            <a:endParaRPr lang="en-US" dirty="0"/>
          </a:p>
        </p:txBody>
      </p:sp>
      <p:sp>
        <p:nvSpPr>
          <p:cNvPr id="8" name="TextBox 7">
            <a:extLst>
              <a:ext uri="{FF2B5EF4-FFF2-40B4-BE49-F238E27FC236}">
                <a16:creationId xmlns:a16="http://schemas.microsoft.com/office/drawing/2014/main" id="{A0820D09-EC42-B4B9-FD8D-971BA9E0C2D5}"/>
              </a:ext>
            </a:extLst>
          </p:cNvPr>
          <p:cNvSpPr txBox="1"/>
          <p:nvPr/>
        </p:nvSpPr>
        <p:spPr>
          <a:xfrm>
            <a:off x="304038" y="112076"/>
            <a:ext cx="6094476" cy="461665"/>
          </a:xfrm>
          <a:prstGeom prst="rect">
            <a:avLst/>
          </a:prstGeom>
          <a:noFill/>
        </p:spPr>
        <p:txBody>
          <a:bodyPr wrap="square">
            <a:spAutoFit/>
          </a:bodyPr>
          <a:lstStyle/>
          <a:p>
            <a:r>
              <a:rPr lang="en-IN" sz="2400" dirty="0">
                <a:latin typeface="Bahnschrift SemiBold" panose="020B0502040204020203" pitchFamily="34" charset="0"/>
              </a:rPr>
              <a:t>Post-Route STA</a:t>
            </a:r>
          </a:p>
        </p:txBody>
      </p:sp>
      <p:cxnSp>
        <p:nvCxnSpPr>
          <p:cNvPr id="10" name="Straight Connector 9">
            <a:extLst>
              <a:ext uri="{FF2B5EF4-FFF2-40B4-BE49-F238E27FC236}">
                <a16:creationId xmlns:a16="http://schemas.microsoft.com/office/drawing/2014/main" id="{097649C8-49E3-5ACB-2346-CF2DB2527B11}"/>
              </a:ext>
            </a:extLst>
          </p:cNvPr>
          <p:cNvCxnSpPr/>
          <p:nvPr/>
        </p:nvCxnSpPr>
        <p:spPr>
          <a:xfrm>
            <a:off x="0" y="573741"/>
            <a:ext cx="12192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36826EE3-C4AD-45B4-8E23-3103666D8F88}"/>
              </a:ext>
            </a:extLst>
          </p:cNvPr>
          <p:cNvSpPr txBox="1"/>
          <p:nvPr/>
        </p:nvSpPr>
        <p:spPr>
          <a:xfrm>
            <a:off x="304038" y="685818"/>
            <a:ext cx="4316730" cy="1200329"/>
          </a:xfrm>
          <a:prstGeom prst="rect">
            <a:avLst/>
          </a:prstGeom>
          <a:noFill/>
        </p:spPr>
        <p:txBody>
          <a:bodyPr wrap="square">
            <a:spAutoFit/>
          </a:bodyPr>
          <a:lstStyle/>
          <a:p>
            <a:pPr marL="285750" indent="-285750">
              <a:buFont typeface="Wingdings" panose="05000000000000000000" pitchFamily="2" charset="2"/>
              <a:buChar char="Ø"/>
            </a:pPr>
            <a:r>
              <a:rPr lang="en-US" b="1" dirty="0">
                <a:latin typeface="Times New Roman" panose="02020603050405020304" pitchFamily="18" charset="0"/>
                <a:cs typeface="Times New Roman" panose="02020603050405020304" pitchFamily="18" charset="0"/>
              </a:rPr>
              <a:t>Post-Routing STA</a:t>
            </a:r>
            <a:r>
              <a:rPr lang="en-US" dirty="0">
                <a:latin typeface="Times New Roman" panose="02020603050405020304" pitchFamily="18" charset="0"/>
                <a:cs typeface="Times New Roman" panose="02020603050405020304" pitchFamily="18" charset="0"/>
              </a:rPr>
              <a:t> is used to verify that the circuit meets its timing requirements after the routing stage</a:t>
            </a:r>
            <a:r>
              <a:rPr lang="en-US" dirty="0" smtClean="0">
                <a:latin typeface="Times New Roman" panose="02020603050405020304" pitchFamily="18" charset="0"/>
                <a:cs typeface="Times New Roman" panose="02020603050405020304" pitchFamily="18" charset="0"/>
              </a:rPr>
              <a:t>.</a:t>
            </a:r>
          </a:p>
          <a:p>
            <a:endParaRPr lang="en-IN"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E90777B2-77D9-324E-7646-CC6C9EDC5A9B}"/>
              </a:ext>
            </a:extLst>
          </p:cNvPr>
          <p:cNvPicPr>
            <a:picLocks noChangeAspect="1"/>
          </p:cNvPicPr>
          <p:nvPr/>
        </p:nvPicPr>
        <p:blipFill rotWithShape="1">
          <a:blip r:embed="rId3"/>
          <a:srcRect l="6151" t="23464" r="7674" b="15136"/>
          <a:stretch/>
        </p:blipFill>
        <p:spPr>
          <a:xfrm>
            <a:off x="4620768" y="573741"/>
            <a:ext cx="7571232" cy="5053336"/>
          </a:xfrm>
          <a:prstGeom prst="rect">
            <a:avLst/>
          </a:prstGeom>
        </p:spPr>
      </p:pic>
      <p:sp>
        <p:nvSpPr>
          <p:cNvPr id="9" name="TextBox 8">
            <a:extLst>
              <a:ext uri="{FF2B5EF4-FFF2-40B4-BE49-F238E27FC236}">
                <a16:creationId xmlns:a16="http://schemas.microsoft.com/office/drawing/2014/main" id="{10E6323E-9C86-48AA-BF1C-FF2630E6F933}"/>
              </a:ext>
            </a:extLst>
          </p:cNvPr>
          <p:cNvSpPr txBox="1"/>
          <p:nvPr/>
        </p:nvSpPr>
        <p:spPr>
          <a:xfrm>
            <a:off x="304038" y="1717611"/>
            <a:ext cx="11583924" cy="369332"/>
          </a:xfrm>
          <a:prstGeom prst="rect">
            <a:avLst/>
          </a:prstGeom>
          <a:noFill/>
        </p:spPr>
        <p:txBody>
          <a:bodyPr wrap="square">
            <a:spAutoFit/>
          </a:bodyPr>
          <a:lstStyle/>
          <a:p>
            <a:pPr marL="285750" indent="-285750">
              <a:buFont typeface="Wingdings" panose="05000000000000000000" pitchFamily="2" charset="2"/>
              <a:buChar char="Ø"/>
            </a:pPr>
            <a:r>
              <a:rPr lang="en-US" b="1" dirty="0">
                <a:latin typeface="Times New Roman" panose="02020603050405020304" pitchFamily="18" charset="0"/>
                <a:cs typeface="Times New Roman" panose="02020603050405020304" pitchFamily="18" charset="0"/>
              </a:rPr>
              <a:t>Importance of Post-Routing STA</a:t>
            </a:r>
            <a:r>
              <a:rPr lang="en-US" b="1" dirty="0" smtClean="0">
                <a:latin typeface="Times New Roman" panose="02020603050405020304" pitchFamily="18" charset="0"/>
                <a:cs typeface="Times New Roman" panose="02020603050405020304" pitchFamily="18" charset="0"/>
              </a:rPr>
              <a:t>:</a:t>
            </a:r>
            <a:endParaRPr lang="en-US" b="1" dirty="0">
              <a:latin typeface="Times New Roman" panose="02020603050405020304" pitchFamily="18" charset="0"/>
              <a:cs typeface="Times New Roman" panose="02020603050405020304" pitchFamily="18" charset="0"/>
            </a:endParaRPr>
          </a:p>
        </p:txBody>
      </p:sp>
      <p:sp>
        <p:nvSpPr>
          <p:cNvPr id="12" name="Rectangle 4">
            <a:extLst>
              <a:ext uri="{FF2B5EF4-FFF2-40B4-BE49-F238E27FC236}">
                <a16:creationId xmlns:a16="http://schemas.microsoft.com/office/drawing/2014/main" id="{A16691B8-3F39-4BB4-B6D1-91C7EF2497DE}"/>
              </a:ext>
            </a:extLst>
          </p:cNvPr>
          <p:cNvSpPr>
            <a:spLocks noChangeArrowheads="1"/>
          </p:cNvSpPr>
          <p:nvPr/>
        </p:nvSpPr>
        <p:spPr bwMode="auto">
          <a:xfrm>
            <a:off x="304038" y="2118425"/>
            <a:ext cx="11680495" cy="2554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indent="-342900" eaLnBrk="0" fontAlgn="base" hangingPunct="0">
              <a:spcBef>
                <a:spcPct val="0"/>
              </a:spcBef>
              <a:spcAft>
                <a:spcPct val="0"/>
              </a:spcAft>
              <a:buFont typeface="+mj-lt"/>
              <a:buAutoNum type="arabicPeriod"/>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800" b="1"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800" b="1" i="0" u="none" strike="noStrike" cap="none" normalizeH="0" dirty="0" smtClean="0">
                <a:ln>
                  <a:noFill/>
                </a:ln>
                <a:solidFill>
                  <a:schemeClr val="tx1"/>
                </a:solidFill>
                <a:effectLst/>
                <a:latin typeface="Times New Roman" panose="02020603050405020304" pitchFamily="18" charset="0"/>
                <a:cs typeface="Times New Roman" panose="02020603050405020304" pitchFamily="18" charset="0"/>
              </a:rPr>
              <a:t> </a:t>
            </a:r>
            <a:r>
              <a:rPr lang="en-US" altLang="en-US" b="1" dirty="0" smtClean="0">
                <a:latin typeface="Times New Roman" panose="02020603050405020304" pitchFamily="18" charset="0"/>
                <a:cs typeface="Times New Roman" panose="02020603050405020304" pitchFamily="18" charset="0"/>
              </a:rPr>
              <a:t>Timing Verification</a:t>
            </a:r>
          </a:p>
          <a:p>
            <a:pPr marL="342900" indent="-342900" eaLnBrk="0" fontAlgn="base" hangingPunct="0">
              <a:spcBef>
                <a:spcPct val="0"/>
              </a:spcBef>
              <a:spcAft>
                <a:spcPct val="0"/>
              </a:spcAft>
              <a:buFont typeface="+mj-lt"/>
              <a:buAutoNum type="arabicPeriod"/>
            </a:pPr>
            <a:endParaRPr lang="en-US" b="1" dirty="0">
              <a:latin typeface="Times New Roman" panose="02020603050405020304" pitchFamily="18" charset="0"/>
              <a:cs typeface="Times New Roman" panose="02020603050405020304" pitchFamily="18" charset="0"/>
            </a:endParaRP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1800" b="1"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   Performance Optimization</a:t>
            </a: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endParaRPr kumimoji="0" lang="en-US" altLang="en-US" sz="18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1800" b="1"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800" b="1" i="0" u="none" strike="noStrike" cap="none" normalizeH="0" dirty="0" smtClean="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800" b="1"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Signal Integrity</a:t>
            </a: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endParaRPr kumimoji="0" lang="en-US" altLang="en-US" sz="18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1800" b="1"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   Design Closure</a:t>
            </a:r>
            <a:endPar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R="0" lvl="0" algn="l" defTabSz="914400" rtl="0" eaLnBrk="0" fontAlgn="base" latinLnBrk="0" hangingPunct="0">
              <a:lnSpc>
                <a:spcPct val="100000"/>
              </a:lnSpc>
              <a:spcBef>
                <a:spcPct val="0"/>
              </a:spcBef>
              <a:spcAft>
                <a:spcPct val="0"/>
              </a:spcAft>
              <a:buClrTx/>
              <a:buSzTx/>
              <a:tabLst/>
            </a:pPr>
            <a:endParaRPr lang="en-US" altLang="en-US" dirty="0">
              <a:latin typeface="Times New Roman" panose="02020603050405020304" pitchFamily="18" charset="0"/>
              <a:cs typeface="Times New Roman" panose="02020603050405020304" pitchFamily="18" charset="0"/>
            </a:endParaRPr>
          </a:p>
          <a:p>
            <a:pPr marR="0" lvl="0" algn="l" defTabSz="914400" rtl="0" eaLnBrk="0" fontAlgn="base" latinLnBrk="0" hangingPunct="0">
              <a:lnSpc>
                <a:spcPct val="100000"/>
              </a:lnSpc>
              <a:spcBef>
                <a:spcPct val="0"/>
              </a:spcBef>
              <a:spcAft>
                <a:spcPct val="0"/>
              </a:spcAft>
              <a:buClrTx/>
              <a:buSzTx/>
              <a:tabLst/>
            </a:pPr>
            <a:endParaRPr kumimoji="0" lang="en-US" altLang="en-US" sz="16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
        <p:nvSpPr>
          <p:cNvPr id="2" name="TextBox 1"/>
          <p:cNvSpPr txBox="1"/>
          <p:nvPr/>
        </p:nvSpPr>
        <p:spPr>
          <a:xfrm>
            <a:off x="296577" y="5478093"/>
            <a:ext cx="9844797" cy="954107"/>
          </a:xfrm>
          <a:prstGeom prst="rect">
            <a:avLst/>
          </a:prstGeom>
          <a:noFill/>
        </p:spPr>
        <p:txBody>
          <a:bodyPr wrap="square" rtlCol="0">
            <a:spAutoFit/>
          </a:bodyPr>
          <a:lstStyle/>
          <a:p>
            <a:pPr marL="342900" lvl="0" indent="-342900" eaLnBrk="0" fontAlgn="base" hangingPunct="0">
              <a:spcBef>
                <a:spcPct val="0"/>
              </a:spcBef>
              <a:spcAft>
                <a:spcPct val="0"/>
              </a:spcAft>
              <a:buFont typeface="Wingdings" panose="05000000000000000000" pitchFamily="2" charset="2"/>
              <a:buChar char="Ø"/>
            </a:pPr>
            <a:r>
              <a:rPr lang="en-US" altLang="en-US" sz="2000" b="1" dirty="0" smtClean="0">
                <a:latin typeface="Times New Roman" panose="02020603050405020304" pitchFamily="18" charset="0"/>
                <a:cs typeface="Times New Roman" panose="02020603050405020304" pitchFamily="18" charset="0"/>
              </a:rPr>
              <a:t>Tool </a:t>
            </a:r>
            <a:r>
              <a:rPr lang="en-US" altLang="en-US" sz="2000" b="1" dirty="0">
                <a:latin typeface="Times New Roman" panose="02020603050405020304" pitchFamily="18" charset="0"/>
                <a:cs typeface="Times New Roman" panose="02020603050405020304" pitchFamily="18" charset="0"/>
              </a:rPr>
              <a:t>Used </a:t>
            </a:r>
            <a:r>
              <a:rPr lang="en-US" altLang="en-US" sz="2000" b="1" dirty="0" smtClean="0">
                <a:latin typeface="Times New Roman" panose="02020603050405020304" pitchFamily="18" charset="0"/>
                <a:cs typeface="Times New Roman" panose="02020603050405020304" pitchFamily="18" charset="0"/>
              </a:rPr>
              <a:t>:</a:t>
            </a:r>
            <a:endParaRPr lang="en-US" altLang="en-US" sz="2000" b="1" dirty="0">
              <a:latin typeface="Times New Roman" panose="02020603050405020304" pitchFamily="18" charset="0"/>
              <a:cs typeface="Times New Roman" panose="02020603050405020304" pitchFamily="18" charset="0"/>
            </a:endParaRPr>
          </a:p>
          <a:p>
            <a:pPr marL="285750" lvl="0" indent="-285750" eaLnBrk="0" fontAlgn="base" hangingPunct="0">
              <a:spcBef>
                <a:spcPct val="0"/>
              </a:spcBef>
              <a:spcAft>
                <a:spcPct val="0"/>
              </a:spcAft>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OpenSTA</a:t>
            </a:r>
            <a:r>
              <a:rPr lang="en-US" dirty="0">
                <a:latin typeface="Times New Roman" panose="02020603050405020304" pitchFamily="18" charset="0"/>
                <a:cs typeface="Times New Roman" panose="02020603050405020304" pitchFamily="18" charset="0"/>
              </a:rPr>
              <a:t>: A popular open-source static timing analysis tool that provides fast and accurate timing analysis for digital designs</a:t>
            </a:r>
            <a:endParaRPr lang="en-IN" dirty="0"/>
          </a:p>
        </p:txBody>
      </p:sp>
    </p:spTree>
    <p:extLst>
      <p:ext uri="{BB962C8B-B14F-4D97-AF65-F5344CB8AC3E}">
        <p14:creationId xmlns:p14="http://schemas.microsoft.com/office/powerpoint/2010/main" val="265903483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269330A5-9701-4D21-4CCC-742D1F9B425E}"/>
              </a:ext>
            </a:extLst>
          </p:cNvPr>
          <p:cNvSpPr>
            <a:spLocks noGrp="1"/>
          </p:cNvSpPr>
          <p:nvPr>
            <p:ph type="sldNum" sz="quarter" idx="12"/>
          </p:nvPr>
        </p:nvSpPr>
        <p:spPr>
          <a:xfrm>
            <a:off x="8610600" y="6356350"/>
            <a:ext cx="2743200" cy="365125"/>
          </a:xfrm>
        </p:spPr>
        <p:txBody>
          <a:bodyPr/>
          <a:lstStyle/>
          <a:p>
            <a:fld id="{CBD12358-51D2-46B3-9BDE-DF29528B9454}" type="slidenum">
              <a:rPr lang="en-US" smtClean="0"/>
              <a:pPr/>
              <a:t>11</a:t>
            </a:fld>
            <a:endParaRPr lang="en-US" dirty="0"/>
          </a:p>
        </p:txBody>
      </p:sp>
      <p:sp>
        <p:nvSpPr>
          <p:cNvPr id="8" name="TextBox 7">
            <a:extLst>
              <a:ext uri="{FF2B5EF4-FFF2-40B4-BE49-F238E27FC236}">
                <a16:creationId xmlns:a16="http://schemas.microsoft.com/office/drawing/2014/main" id="{A0820D09-EC42-B4B9-FD8D-971BA9E0C2D5}"/>
              </a:ext>
            </a:extLst>
          </p:cNvPr>
          <p:cNvSpPr txBox="1"/>
          <p:nvPr/>
        </p:nvSpPr>
        <p:spPr>
          <a:xfrm>
            <a:off x="304038" y="112076"/>
            <a:ext cx="6094476" cy="461665"/>
          </a:xfrm>
          <a:prstGeom prst="rect">
            <a:avLst/>
          </a:prstGeom>
          <a:noFill/>
        </p:spPr>
        <p:txBody>
          <a:bodyPr wrap="square">
            <a:spAutoFit/>
          </a:bodyPr>
          <a:lstStyle/>
          <a:p>
            <a:r>
              <a:rPr lang="en-IN" sz="2400" dirty="0">
                <a:latin typeface="Bahnschrift SemiBold" panose="020B0502040204020203" pitchFamily="34" charset="0"/>
              </a:rPr>
              <a:t>Migration</a:t>
            </a:r>
          </a:p>
        </p:txBody>
      </p:sp>
      <p:cxnSp>
        <p:nvCxnSpPr>
          <p:cNvPr id="10" name="Straight Connector 9">
            <a:extLst>
              <a:ext uri="{FF2B5EF4-FFF2-40B4-BE49-F238E27FC236}">
                <a16:creationId xmlns:a16="http://schemas.microsoft.com/office/drawing/2014/main" id="{097649C8-49E3-5ACB-2346-CF2DB2527B11}"/>
              </a:ext>
            </a:extLst>
          </p:cNvPr>
          <p:cNvCxnSpPr/>
          <p:nvPr/>
        </p:nvCxnSpPr>
        <p:spPr>
          <a:xfrm>
            <a:off x="0" y="564949"/>
            <a:ext cx="12192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36826EE3-C4AD-45B4-8E23-3103666D8F88}"/>
              </a:ext>
            </a:extLst>
          </p:cNvPr>
          <p:cNvSpPr txBox="1"/>
          <p:nvPr/>
        </p:nvSpPr>
        <p:spPr>
          <a:xfrm>
            <a:off x="304038" y="685818"/>
            <a:ext cx="4373470" cy="2585323"/>
          </a:xfrm>
          <a:prstGeom prst="rect">
            <a:avLst/>
          </a:prstGeom>
          <a:noFill/>
        </p:spPr>
        <p:txBody>
          <a:bodyPr wrap="square">
            <a:spAutoFit/>
          </a:bodyPr>
          <a:lstStyle/>
          <a:p>
            <a:pPr marL="342900" indent="-342900">
              <a:buFont typeface="Wingdings" panose="05000000000000000000" pitchFamily="2" charset="2"/>
              <a:buChar char="Ø"/>
            </a:pPr>
            <a:r>
              <a:rPr lang="en-US" b="1" dirty="0">
                <a:latin typeface="Times New Roman" panose="02020603050405020304" pitchFamily="18" charset="0"/>
                <a:cs typeface="Times New Roman" panose="02020603050405020304" pitchFamily="18" charset="0"/>
              </a:rPr>
              <a:t>Migration</a:t>
            </a:r>
            <a:r>
              <a:rPr lang="en-US" dirty="0">
                <a:latin typeface="Times New Roman" panose="02020603050405020304" pitchFamily="18" charset="0"/>
                <a:cs typeface="Times New Roman" panose="02020603050405020304" pitchFamily="18" charset="0"/>
              </a:rPr>
              <a:t> in open-source Electronic Design Automation (EDA) tools generally refers to the process of adapting a design to a different technology node, process, or design environment. This can involve various activities such as scaling the design, updating libraries, and adjusting for new process parameters.</a:t>
            </a:r>
          </a:p>
          <a:p>
            <a:endParaRPr lang="en-US"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0F252ABF-4555-4AC4-F77D-E124E1E8E29B}"/>
              </a:ext>
            </a:extLst>
          </p:cNvPr>
          <p:cNvPicPr>
            <a:picLocks noChangeAspect="1"/>
          </p:cNvPicPr>
          <p:nvPr/>
        </p:nvPicPr>
        <p:blipFill rotWithShape="1">
          <a:blip r:embed="rId3"/>
          <a:srcRect l="4800" t="23903" r="7600" b="14310"/>
          <a:stretch/>
        </p:blipFill>
        <p:spPr>
          <a:xfrm>
            <a:off x="5245240" y="573741"/>
            <a:ext cx="6946760" cy="5113626"/>
          </a:xfrm>
          <a:prstGeom prst="rect">
            <a:avLst/>
          </a:prstGeom>
        </p:spPr>
      </p:pic>
      <p:sp>
        <p:nvSpPr>
          <p:cNvPr id="9" name="TextBox 8">
            <a:extLst>
              <a:ext uri="{FF2B5EF4-FFF2-40B4-BE49-F238E27FC236}">
                <a16:creationId xmlns:a16="http://schemas.microsoft.com/office/drawing/2014/main" id="{F91839D8-37EF-41DE-96DE-7F0B44FAE0C7}"/>
              </a:ext>
            </a:extLst>
          </p:cNvPr>
          <p:cNvSpPr txBox="1"/>
          <p:nvPr/>
        </p:nvSpPr>
        <p:spPr>
          <a:xfrm>
            <a:off x="304038" y="2999070"/>
            <a:ext cx="11887962" cy="3139321"/>
          </a:xfrm>
          <a:prstGeom prst="rect">
            <a:avLst/>
          </a:prstGeom>
          <a:noFill/>
        </p:spPr>
        <p:txBody>
          <a:bodyPr wrap="square">
            <a:spAutoFit/>
          </a:bodyPr>
          <a:lstStyle/>
          <a:p>
            <a:pPr marL="285750" indent="-285750">
              <a:buFont typeface="Wingdings" panose="05000000000000000000" pitchFamily="2" charset="2"/>
              <a:buChar char="Ø"/>
            </a:pPr>
            <a:r>
              <a:rPr lang="en-US" b="1" dirty="0">
                <a:latin typeface="Times New Roman" panose="02020603050405020304" pitchFamily="18" charset="0"/>
                <a:cs typeface="Times New Roman" panose="02020603050405020304" pitchFamily="18" charset="0"/>
              </a:rPr>
              <a:t> </a:t>
            </a:r>
            <a:r>
              <a:rPr lang="en-US" b="1" dirty="0" smtClean="0">
                <a:latin typeface="Times New Roman" panose="02020603050405020304" pitchFamily="18" charset="0"/>
                <a:cs typeface="Times New Roman" panose="02020603050405020304" pitchFamily="18" charset="0"/>
              </a:rPr>
              <a:t>     Importance </a:t>
            </a:r>
            <a:r>
              <a:rPr lang="en-US" b="1" dirty="0">
                <a:latin typeface="Times New Roman" panose="02020603050405020304" pitchFamily="18" charset="0"/>
                <a:cs typeface="Times New Roman" panose="02020603050405020304" pitchFamily="18" charset="0"/>
              </a:rPr>
              <a:t>of </a:t>
            </a:r>
            <a:r>
              <a:rPr lang="en-US" b="1" dirty="0" smtClean="0">
                <a:latin typeface="Times New Roman" panose="02020603050405020304" pitchFamily="18" charset="0"/>
                <a:cs typeface="Times New Roman" panose="02020603050405020304" pitchFamily="18" charset="0"/>
              </a:rPr>
              <a:t>Migration</a:t>
            </a:r>
          </a:p>
          <a:p>
            <a:endParaRPr lang="en-US" b="1" dirty="0">
              <a:latin typeface="Times New Roman" panose="02020603050405020304" pitchFamily="18" charset="0"/>
              <a:cs typeface="Times New Roman" panose="02020603050405020304" pitchFamily="18" charset="0"/>
            </a:endParaRPr>
          </a:p>
          <a:p>
            <a:pPr marL="342900" indent="-342900">
              <a:buFont typeface="+mj-lt"/>
              <a:buAutoNum type="arabicPeriod"/>
            </a:pPr>
            <a:r>
              <a:rPr lang="en-US" b="1" dirty="0">
                <a:latin typeface="Times New Roman" panose="02020603050405020304" pitchFamily="18" charset="0"/>
                <a:cs typeface="Times New Roman" panose="02020603050405020304" pitchFamily="18" charset="0"/>
              </a:rPr>
              <a:t>Adoption of New </a:t>
            </a:r>
            <a:r>
              <a:rPr lang="en-US" b="1" dirty="0" smtClean="0">
                <a:latin typeface="Times New Roman" panose="02020603050405020304" pitchFamily="18" charset="0"/>
                <a:cs typeface="Times New Roman" panose="02020603050405020304" pitchFamily="18" charset="0"/>
              </a:rPr>
              <a:t>Technology</a:t>
            </a:r>
          </a:p>
          <a:p>
            <a:pPr marL="342900" indent="-342900">
              <a:buFont typeface="+mj-lt"/>
              <a:buAutoNum type="arabicPeriod"/>
            </a:pPr>
            <a:endParaRPr lang="en-US" dirty="0" smtClean="0">
              <a:latin typeface="Times New Roman" panose="02020603050405020304" pitchFamily="18" charset="0"/>
              <a:cs typeface="Times New Roman" panose="02020603050405020304" pitchFamily="18" charset="0"/>
            </a:endParaRPr>
          </a:p>
          <a:p>
            <a:pPr marL="342900" indent="-342900">
              <a:buFont typeface="+mj-lt"/>
              <a:buAutoNum type="arabicPeriod"/>
            </a:pPr>
            <a:r>
              <a:rPr lang="en-US" b="1" dirty="0" smtClean="0">
                <a:latin typeface="Times New Roman" panose="02020603050405020304" pitchFamily="18" charset="0"/>
                <a:cs typeface="Times New Roman" panose="02020603050405020304" pitchFamily="18" charset="0"/>
              </a:rPr>
              <a:t>Cost Efficiency</a:t>
            </a:r>
          </a:p>
          <a:p>
            <a:pPr marL="342900" indent="-342900">
              <a:buFont typeface="+mj-lt"/>
              <a:buAutoNum type="arabicPeriod"/>
            </a:pPr>
            <a:endParaRPr lang="en-US" dirty="0" smtClean="0">
              <a:latin typeface="Times New Roman" panose="02020603050405020304" pitchFamily="18" charset="0"/>
              <a:cs typeface="Times New Roman" panose="02020603050405020304" pitchFamily="18" charset="0"/>
            </a:endParaRPr>
          </a:p>
          <a:p>
            <a:pPr marL="342900" indent="-342900">
              <a:buFont typeface="+mj-lt"/>
              <a:buAutoNum type="arabicPeriod"/>
            </a:pPr>
            <a:r>
              <a:rPr lang="en-US" b="1" dirty="0" smtClean="0">
                <a:latin typeface="Times New Roman" panose="02020603050405020304" pitchFamily="18" charset="0"/>
                <a:cs typeface="Times New Roman" panose="02020603050405020304" pitchFamily="18" charset="0"/>
              </a:rPr>
              <a:t>Obsolescence Management</a:t>
            </a:r>
          </a:p>
          <a:p>
            <a:pPr marL="342900" indent="-342900">
              <a:buFont typeface="+mj-lt"/>
              <a:buAutoNum type="arabicPeriod"/>
            </a:pPr>
            <a:endParaRPr lang="en-US" dirty="0" smtClean="0">
              <a:latin typeface="Times New Roman" panose="02020603050405020304" pitchFamily="18" charset="0"/>
              <a:cs typeface="Times New Roman" panose="02020603050405020304" pitchFamily="18" charset="0"/>
            </a:endParaRPr>
          </a:p>
          <a:p>
            <a:pPr marL="342900" indent="-342900">
              <a:buFont typeface="+mj-lt"/>
              <a:buAutoNum type="arabicPeriod"/>
            </a:pPr>
            <a:r>
              <a:rPr kumimoji="0" lang="en-US" altLang="en-US" sz="1800" b="1"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Performance Enhancements</a:t>
            </a:r>
            <a:endParaRPr kumimoji="0" lang="en-US" altLang="en-US" sz="18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R="0" lvl="0" algn="l" defTabSz="914400" rtl="0" eaLnBrk="0" fontAlgn="base" latinLnBrk="0" hangingPunct="0">
              <a:lnSpc>
                <a:spcPct val="100000"/>
              </a:lnSpc>
              <a:spcBef>
                <a:spcPct val="0"/>
              </a:spcBef>
              <a:spcAft>
                <a:spcPct val="0"/>
              </a:spcAft>
              <a:buClrTx/>
              <a:buSzTx/>
              <a:tabLst/>
            </a:pPr>
            <a:r>
              <a:rPr lang="en-US" altLang="en-US" b="1" dirty="0" smtClean="0">
                <a:latin typeface="Times New Roman" panose="02020603050405020304" pitchFamily="18" charset="0"/>
                <a:cs typeface="Times New Roman" panose="02020603050405020304" pitchFamily="18" charset="0"/>
              </a:rPr>
              <a:t>     </a:t>
            </a:r>
            <a:endParaRPr kumimoji="0" lang="en-US" altLang="en-US" sz="16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
        <p:nvSpPr>
          <p:cNvPr id="2" name="TextBox 1"/>
          <p:cNvSpPr txBox="1"/>
          <p:nvPr/>
        </p:nvSpPr>
        <p:spPr>
          <a:xfrm>
            <a:off x="304038" y="5584393"/>
            <a:ext cx="11407316" cy="1231106"/>
          </a:xfrm>
          <a:prstGeom prst="rect">
            <a:avLst/>
          </a:prstGeom>
          <a:noFill/>
        </p:spPr>
        <p:txBody>
          <a:bodyPr wrap="square" rtlCol="0">
            <a:spAutoFit/>
          </a:bodyPr>
          <a:lstStyle/>
          <a:p>
            <a:pPr marL="342900" lvl="0" indent="-342900" eaLnBrk="0" fontAlgn="base" hangingPunct="0">
              <a:spcBef>
                <a:spcPct val="0"/>
              </a:spcBef>
              <a:spcAft>
                <a:spcPct val="0"/>
              </a:spcAft>
              <a:buFont typeface="Wingdings" panose="05000000000000000000" pitchFamily="2" charset="2"/>
              <a:buChar char="Ø"/>
            </a:pPr>
            <a:r>
              <a:rPr lang="en-US" altLang="en-US" sz="2000" b="1" dirty="0">
                <a:latin typeface="Times New Roman" panose="02020603050405020304" pitchFamily="18" charset="0"/>
                <a:cs typeface="Times New Roman" panose="02020603050405020304" pitchFamily="18" charset="0"/>
              </a:rPr>
              <a:t>Tool </a:t>
            </a:r>
            <a:r>
              <a:rPr lang="en-US" altLang="en-US" sz="2000" b="1" dirty="0" smtClean="0">
                <a:latin typeface="Times New Roman" panose="02020603050405020304" pitchFamily="18" charset="0"/>
                <a:cs typeface="Times New Roman" panose="02020603050405020304" pitchFamily="18" charset="0"/>
              </a:rPr>
              <a:t>Used :</a:t>
            </a:r>
            <a:endParaRPr lang="en-US" altLang="en-US" sz="2000" b="1" dirty="0">
              <a:latin typeface="Times New Roman" panose="02020603050405020304" pitchFamily="18" charset="0"/>
              <a:cs typeface="Times New Roman" panose="02020603050405020304" pitchFamily="18" charset="0"/>
            </a:endParaRPr>
          </a:p>
          <a:p>
            <a:pPr marL="285750" lvl="0" indent="-285750" eaLnBrk="0" fontAlgn="base" hangingPunct="0">
              <a:spcBef>
                <a:spcPct val="0"/>
              </a:spcBef>
              <a:spcAft>
                <a:spcPct val="0"/>
              </a:spcAft>
              <a:buFont typeface="Arial" panose="020B0604020202020204" pitchFamily="34" charset="0"/>
              <a:buChar char="•"/>
            </a:pPr>
            <a:r>
              <a:rPr lang="en-US" b="1" dirty="0" smtClean="0">
                <a:latin typeface="Times New Roman" panose="02020603050405020304" pitchFamily="18" charset="0"/>
                <a:cs typeface="Times New Roman" panose="02020603050405020304" pitchFamily="18" charset="0"/>
              </a:rPr>
              <a:t> Magic</a:t>
            </a:r>
            <a:r>
              <a:rPr lang="en-US" dirty="0" smtClean="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A synthesis tool that can be adapted for different technology libraries, assisting in the re-synthesis of </a:t>
            </a:r>
            <a:r>
              <a:rPr lang="en-US" dirty="0" smtClean="0">
                <a:latin typeface="Times New Roman" panose="02020603050405020304" pitchFamily="18" charset="0"/>
                <a:cs typeface="Times New Roman" panose="02020603050405020304" pitchFamily="18" charset="0"/>
              </a:rPr>
              <a:t> designs </a:t>
            </a:r>
            <a:r>
              <a:rPr lang="en-US" dirty="0">
                <a:latin typeface="Times New Roman" panose="02020603050405020304" pitchFamily="18" charset="0"/>
                <a:cs typeface="Times New Roman" panose="02020603050405020304" pitchFamily="18" charset="0"/>
              </a:rPr>
              <a:t>for new processes.</a:t>
            </a:r>
            <a:endParaRPr lang="en-US" altLang="en-US" b="1" dirty="0">
              <a:latin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33907282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269330A5-9701-4D21-4CCC-742D1F9B425E}"/>
              </a:ext>
            </a:extLst>
          </p:cNvPr>
          <p:cNvSpPr>
            <a:spLocks noGrp="1"/>
          </p:cNvSpPr>
          <p:nvPr>
            <p:ph type="sldNum" sz="quarter" idx="12"/>
          </p:nvPr>
        </p:nvSpPr>
        <p:spPr>
          <a:xfrm>
            <a:off x="8610600" y="6356350"/>
            <a:ext cx="2743200" cy="365125"/>
          </a:xfrm>
        </p:spPr>
        <p:txBody>
          <a:bodyPr/>
          <a:lstStyle/>
          <a:p>
            <a:fld id="{CBD12358-51D2-46B3-9BDE-DF29528B9454}" type="slidenum">
              <a:rPr lang="en-US" smtClean="0"/>
              <a:pPr/>
              <a:t>12</a:t>
            </a:fld>
            <a:endParaRPr lang="en-US" dirty="0"/>
          </a:p>
        </p:txBody>
      </p:sp>
      <p:sp>
        <p:nvSpPr>
          <p:cNvPr id="8" name="TextBox 7">
            <a:extLst>
              <a:ext uri="{FF2B5EF4-FFF2-40B4-BE49-F238E27FC236}">
                <a16:creationId xmlns:a16="http://schemas.microsoft.com/office/drawing/2014/main" id="{A0820D09-EC42-B4B9-FD8D-971BA9E0C2D5}"/>
              </a:ext>
            </a:extLst>
          </p:cNvPr>
          <p:cNvSpPr txBox="1"/>
          <p:nvPr/>
        </p:nvSpPr>
        <p:spPr>
          <a:xfrm>
            <a:off x="304038" y="112076"/>
            <a:ext cx="6094476" cy="461665"/>
          </a:xfrm>
          <a:prstGeom prst="rect">
            <a:avLst/>
          </a:prstGeom>
          <a:noFill/>
        </p:spPr>
        <p:txBody>
          <a:bodyPr wrap="square">
            <a:spAutoFit/>
          </a:bodyPr>
          <a:lstStyle/>
          <a:p>
            <a:r>
              <a:rPr lang="en-IN" sz="2400" dirty="0">
                <a:latin typeface="Bahnschrift SemiBold" panose="020B0502040204020203" pitchFamily="34" charset="0"/>
              </a:rPr>
              <a:t>DRC</a:t>
            </a:r>
          </a:p>
        </p:txBody>
      </p:sp>
      <p:cxnSp>
        <p:nvCxnSpPr>
          <p:cNvPr id="10" name="Straight Connector 9">
            <a:extLst>
              <a:ext uri="{FF2B5EF4-FFF2-40B4-BE49-F238E27FC236}">
                <a16:creationId xmlns:a16="http://schemas.microsoft.com/office/drawing/2014/main" id="{097649C8-49E3-5ACB-2346-CF2DB2527B11}"/>
              </a:ext>
            </a:extLst>
          </p:cNvPr>
          <p:cNvCxnSpPr/>
          <p:nvPr/>
        </p:nvCxnSpPr>
        <p:spPr>
          <a:xfrm>
            <a:off x="0" y="3845613"/>
            <a:ext cx="12192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36826EE3-C4AD-45B4-8E23-3103666D8F88}"/>
              </a:ext>
            </a:extLst>
          </p:cNvPr>
          <p:cNvSpPr txBox="1"/>
          <p:nvPr/>
        </p:nvSpPr>
        <p:spPr>
          <a:xfrm>
            <a:off x="304038" y="638212"/>
            <a:ext cx="4971346" cy="2554545"/>
          </a:xfrm>
          <a:prstGeom prst="rect">
            <a:avLst/>
          </a:prstGeom>
          <a:noFill/>
        </p:spPr>
        <p:txBody>
          <a:bodyPr wrap="square">
            <a:spAutoFit/>
          </a:bodyPr>
          <a:lstStyle/>
          <a:p>
            <a:pPr marL="285750" indent="-285750">
              <a:buFont typeface="Wingdings" panose="05000000000000000000" pitchFamily="2" charset="2"/>
              <a:buChar char="Ø"/>
            </a:pPr>
            <a:r>
              <a:rPr lang="en-US" sz="1600" b="1" dirty="0">
                <a:latin typeface="Times New Roman" panose="02020603050405020304" pitchFamily="18" charset="0"/>
                <a:cs typeface="Times New Roman" panose="02020603050405020304" pitchFamily="18" charset="0"/>
              </a:rPr>
              <a:t>Design Rule Checking (DRC):</a:t>
            </a:r>
          </a:p>
          <a:p>
            <a:r>
              <a:rPr lang="en-IN" sz="1600" b="1" dirty="0">
                <a:latin typeface="Times New Roman" panose="02020603050405020304" pitchFamily="18" charset="0"/>
                <a:cs typeface="Times New Roman" panose="02020603050405020304" pitchFamily="18" charset="0"/>
              </a:rPr>
              <a:t>     </a:t>
            </a:r>
            <a:r>
              <a:rPr lang="en-US" sz="1600" dirty="0">
                <a:latin typeface="Times New Roman" panose="02020603050405020304" pitchFamily="18" charset="0"/>
                <a:cs typeface="Times New Roman" panose="02020603050405020304" pitchFamily="18" charset="0"/>
              </a:rPr>
              <a:t>E</a:t>
            </a:r>
            <a:r>
              <a:rPr lang="en-US" sz="1600" dirty="0" smtClean="0">
                <a:latin typeface="Times New Roman" panose="02020603050405020304" pitchFamily="18" charset="0"/>
                <a:cs typeface="Times New Roman" panose="02020603050405020304" pitchFamily="18" charset="0"/>
              </a:rPr>
              <a:t>nsures </a:t>
            </a:r>
            <a:r>
              <a:rPr lang="en-US" sz="1600" dirty="0">
                <a:latin typeface="Times New Roman" panose="02020603050405020304" pitchFamily="18" charset="0"/>
                <a:cs typeface="Times New Roman" panose="02020603050405020304" pitchFamily="18" charset="0"/>
              </a:rPr>
              <a:t>a layout adheres to the physical </a:t>
            </a:r>
            <a:r>
              <a:rPr lang="en-US" sz="1600" dirty="0" smtClean="0">
                <a:latin typeface="Times New Roman" panose="02020603050405020304" pitchFamily="18" charset="0"/>
                <a:cs typeface="Times New Roman" panose="02020603050405020304" pitchFamily="18" charset="0"/>
              </a:rPr>
              <a:t>and </a:t>
            </a:r>
            <a:r>
              <a:rPr lang="en-US" sz="1600" dirty="0">
                <a:latin typeface="Times New Roman" panose="02020603050405020304" pitchFamily="18" charset="0"/>
                <a:cs typeface="Times New Roman" panose="02020603050405020304" pitchFamily="18" charset="0"/>
              </a:rPr>
              <a:t>geometric constraints specified by the fabrication process.</a:t>
            </a:r>
          </a:p>
          <a:p>
            <a:pPr marL="285750" indent="-285750">
              <a:buFont typeface="Wingdings" panose="05000000000000000000" pitchFamily="2" charset="2"/>
              <a:buChar char="Ø"/>
            </a:pPr>
            <a:r>
              <a:rPr lang="en-US" sz="1600" b="1" dirty="0">
                <a:latin typeface="Times New Roman" panose="02020603050405020304" pitchFamily="18" charset="0"/>
                <a:cs typeface="Times New Roman" panose="02020603050405020304" pitchFamily="18" charset="0"/>
              </a:rPr>
              <a:t>Importance:</a:t>
            </a:r>
          </a:p>
          <a:p>
            <a:pPr marL="342900" indent="-342900">
              <a:buFont typeface="+mj-lt"/>
              <a:buAutoNum type="arabicPeriod"/>
            </a:pPr>
            <a:r>
              <a:rPr lang="en-US" sz="1600" b="1" dirty="0">
                <a:latin typeface="Times New Roman" panose="02020603050405020304" pitchFamily="18" charset="0"/>
                <a:cs typeface="Times New Roman" panose="02020603050405020304" pitchFamily="18" charset="0"/>
              </a:rPr>
              <a:t>Manufacturability</a:t>
            </a:r>
            <a:r>
              <a:rPr lang="en-US" sz="1600" dirty="0">
                <a:latin typeface="Times New Roman" panose="02020603050405020304" pitchFamily="18" charset="0"/>
                <a:cs typeface="Times New Roman" panose="02020603050405020304" pitchFamily="18" charset="0"/>
              </a:rPr>
              <a:t>: Ensures that the design can be manufactured without issues.</a:t>
            </a:r>
          </a:p>
          <a:p>
            <a:pPr marL="342900" indent="-342900">
              <a:buFont typeface="+mj-lt"/>
              <a:buAutoNum type="arabicPeriod"/>
            </a:pPr>
            <a:r>
              <a:rPr lang="en-US" sz="1600" b="1" dirty="0">
                <a:latin typeface="Times New Roman" panose="02020603050405020304" pitchFamily="18" charset="0"/>
                <a:cs typeface="Times New Roman" panose="02020603050405020304" pitchFamily="18" charset="0"/>
              </a:rPr>
              <a:t>Quality Assurance</a:t>
            </a:r>
            <a:r>
              <a:rPr lang="en-US" sz="1600" dirty="0">
                <a:latin typeface="Times New Roman" panose="02020603050405020304" pitchFamily="18" charset="0"/>
                <a:cs typeface="Times New Roman" panose="02020603050405020304" pitchFamily="18" charset="0"/>
              </a:rPr>
              <a:t>: DRC helps maintain high-quality standards.</a:t>
            </a:r>
          </a:p>
          <a:p>
            <a:pPr marL="285750" indent="-285750">
              <a:buFont typeface="Wingdings" panose="05000000000000000000" pitchFamily="2" charset="2"/>
              <a:buChar char="Ø"/>
            </a:pPr>
            <a:r>
              <a:rPr lang="en-US" sz="1600" b="1" dirty="0">
                <a:latin typeface="Times New Roman" panose="02020603050405020304" pitchFamily="18" charset="0"/>
                <a:cs typeface="Times New Roman" panose="02020603050405020304" pitchFamily="18" charset="0"/>
              </a:rPr>
              <a:t>Tool used:</a:t>
            </a:r>
          </a:p>
          <a:p>
            <a:pPr marL="285750" indent="-285750">
              <a:buFont typeface="Arial" panose="020B0604020202020204" pitchFamily="34" charset="0"/>
              <a:buChar char="•"/>
            </a:pPr>
            <a:r>
              <a:rPr lang="en-US" sz="1600" b="1" dirty="0">
                <a:latin typeface="Times New Roman" panose="02020603050405020304" pitchFamily="18" charset="0"/>
                <a:cs typeface="Times New Roman" panose="02020603050405020304" pitchFamily="18" charset="0"/>
              </a:rPr>
              <a:t>Magic</a:t>
            </a:r>
            <a:r>
              <a:rPr lang="en-US" sz="1600" dirty="0">
                <a:latin typeface="Times New Roman" panose="02020603050405020304" pitchFamily="18" charset="0"/>
                <a:cs typeface="Times New Roman" panose="02020603050405020304" pitchFamily="18" charset="0"/>
              </a:rPr>
              <a:t>: Includes robust DRC capabilities.</a:t>
            </a:r>
            <a:endParaRPr lang="en-IN" sz="1600" b="1"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98E356D8-734A-C51B-4FBB-5DE3791524A4}"/>
              </a:ext>
            </a:extLst>
          </p:cNvPr>
          <p:cNvPicPr>
            <a:picLocks noChangeAspect="1"/>
          </p:cNvPicPr>
          <p:nvPr/>
        </p:nvPicPr>
        <p:blipFill rotWithShape="1">
          <a:blip r:embed="rId2"/>
          <a:srcRect l="6301" t="22926" r="7750" b="14790"/>
          <a:stretch/>
        </p:blipFill>
        <p:spPr>
          <a:xfrm>
            <a:off x="5345722" y="15901"/>
            <a:ext cx="6846277" cy="3264406"/>
          </a:xfrm>
          <a:prstGeom prst="rect">
            <a:avLst/>
          </a:prstGeom>
        </p:spPr>
      </p:pic>
      <p:sp>
        <p:nvSpPr>
          <p:cNvPr id="7" name="TextBox 6">
            <a:extLst>
              <a:ext uri="{FF2B5EF4-FFF2-40B4-BE49-F238E27FC236}">
                <a16:creationId xmlns:a16="http://schemas.microsoft.com/office/drawing/2014/main" id="{9CABF216-4B3D-280A-636E-D8BDEA6EC775}"/>
              </a:ext>
            </a:extLst>
          </p:cNvPr>
          <p:cNvSpPr txBox="1"/>
          <p:nvPr/>
        </p:nvSpPr>
        <p:spPr>
          <a:xfrm>
            <a:off x="158495" y="3383948"/>
            <a:ext cx="6103620" cy="461665"/>
          </a:xfrm>
          <a:prstGeom prst="rect">
            <a:avLst/>
          </a:prstGeom>
          <a:noFill/>
        </p:spPr>
        <p:txBody>
          <a:bodyPr wrap="square">
            <a:spAutoFit/>
          </a:bodyPr>
          <a:lstStyle/>
          <a:p>
            <a:r>
              <a:rPr lang="en-IN" sz="2400" dirty="0">
                <a:latin typeface="Bahnschrift SemiBold" panose="020B0502040204020203" pitchFamily="34" charset="0"/>
              </a:rPr>
              <a:t>LVS</a:t>
            </a:r>
          </a:p>
        </p:txBody>
      </p:sp>
      <p:cxnSp>
        <p:nvCxnSpPr>
          <p:cNvPr id="9" name="Straight Connector 8">
            <a:extLst>
              <a:ext uri="{FF2B5EF4-FFF2-40B4-BE49-F238E27FC236}">
                <a16:creationId xmlns:a16="http://schemas.microsoft.com/office/drawing/2014/main" id="{7CA630EC-4ADF-0FB4-D82D-2F0E93FCA7F5}"/>
              </a:ext>
            </a:extLst>
          </p:cNvPr>
          <p:cNvCxnSpPr/>
          <p:nvPr/>
        </p:nvCxnSpPr>
        <p:spPr>
          <a:xfrm>
            <a:off x="0" y="3318160"/>
            <a:ext cx="12192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6868D530-AAEB-611B-49CF-6C482A8990D9}"/>
              </a:ext>
            </a:extLst>
          </p:cNvPr>
          <p:cNvCxnSpPr>
            <a:cxnSpLocks/>
          </p:cNvCxnSpPr>
          <p:nvPr/>
        </p:nvCxnSpPr>
        <p:spPr>
          <a:xfrm>
            <a:off x="0" y="573741"/>
            <a:ext cx="43068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568187BE-441D-E669-E49A-634BC739BCC2}"/>
              </a:ext>
            </a:extLst>
          </p:cNvPr>
          <p:cNvPicPr>
            <a:picLocks noChangeAspect="1"/>
          </p:cNvPicPr>
          <p:nvPr/>
        </p:nvPicPr>
        <p:blipFill rotWithShape="1">
          <a:blip r:embed="rId3"/>
          <a:srcRect l="5400" t="24133" r="7525" b="13926"/>
          <a:stretch/>
        </p:blipFill>
        <p:spPr>
          <a:xfrm>
            <a:off x="5345722" y="3356014"/>
            <a:ext cx="6916616" cy="3537155"/>
          </a:xfrm>
          <a:prstGeom prst="rect">
            <a:avLst/>
          </a:prstGeom>
        </p:spPr>
      </p:pic>
      <p:sp>
        <p:nvSpPr>
          <p:cNvPr id="12" name="TextBox 11">
            <a:extLst>
              <a:ext uri="{FF2B5EF4-FFF2-40B4-BE49-F238E27FC236}">
                <a16:creationId xmlns:a16="http://schemas.microsoft.com/office/drawing/2014/main" id="{EC316B2F-D084-43BD-8991-FF9D66904A27}"/>
              </a:ext>
            </a:extLst>
          </p:cNvPr>
          <p:cNvSpPr txBox="1"/>
          <p:nvPr/>
        </p:nvSpPr>
        <p:spPr>
          <a:xfrm>
            <a:off x="158495" y="3984367"/>
            <a:ext cx="5116889" cy="2554545"/>
          </a:xfrm>
          <a:prstGeom prst="rect">
            <a:avLst/>
          </a:prstGeom>
          <a:noFill/>
        </p:spPr>
        <p:txBody>
          <a:bodyPr wrap="square">
            <a:spAutoFit/>
          </a:bodyPr>
          <a:lstStyle/>
          <a:p>
            <a:pPr marL="285750" indent="-285750">
              <a:buFont typeface="Wingdings" panose="05000000000000000000" pitchFamily="2" charset="2"/>
              <a:buChar char="Ø"/>
            </a:pPr>
            <a:r>
              <a:rPr lang="en-US" sz="1600" b="1" dirty="0">
                <a:latin typeface="Times New Roman" panose="02020603050405020304" pitchFamily="18" charset="0"/>
                <a:cs typeface="Times New Roman" panose="02020603050405020304" pitchFamily="18" charset="0"/>
              </a:rPr>
              <a:t>Layout Versus Schematic (LVS)</a:t>
            </a:r>
            <a:r>
              <a:rPr lang="en-US" sz="1600" dirty="0">
                <a:latin typeface="Times New Roman" panose="02020603050405020304" pitchFamily="18" charset="0"/>
                <a:cs typeface="Times New Roman" panose="02020603050405020304" pitchFamily="18" charset="0"/>
              </a:rPr>
              <a:t> is a verification process used in integrated circuit (IC) design to ensure that the physical layout of the circuit accurately represents the intended schematic design.</a:t>
            </a:r>
          </a:p>
          <a:p>
            <a:pPr marL="285750" indent="-285750">
              <a:buFont typeface="Wingdings" panose="05000000000000000000" pitchFamily="2" charset="2"/>
              <a:buChar char="Ø"/>
            </a:pPr>
            <a:r>
              <a:rPr lang="en-US" sz="1600" b="1" dirty="0">
                <a:latin typeface="Times New Roman" panose="02020603050405020304" pitchFamily="18" charset="0"/>
                <a:cs typeface="Times New Roman" panose="02020603050405020304" pitchFamily="18" charset="0"/>
              </a:rPr>
              <a:t>Importance:</a:t>
            </a:r>
          </a:p>
          <a:p>
            <a:pPr marL="342900" indent="-342900">
              <a:buFont typeface="+mj-lt"/>
              <a:buAutoNum type="arabicPeriod"/>
            </a:pPr>
            <a:r>
              <a:rPr lang="en-US" sz="1600" dirty="0">
                <a:latin typeface="Times New Roman" panose="02020603050405020304" pitchFamily="18" charset="0"/>
                <a:cs typeface="Times New Roman" panose="02020603050405020304" pitchFamily="18" charset="0"/>
              </a:rPr>
              <a:t>Error Detection, Fabrication Readiness,</a:t>
            </a:r>
          </a:p>
          <a:p>
            <a:r>
              <a:rPr lang="en-US" sz="1600" dirty="0">
                <a:latin typeface="Times New Roman" panose="02020603050405020304" pitchFamily="18" charset="0"/>
                <a:cs typeface="Times New Roman" panose="02020603050405020304" pitchFamily="18" charset="0"/>
              </a:rPr>
              <a:t>     </a:t>
            </a:r>
            <a:r>
              <a:rPr lang="en-US" sz="1600" dirty="0" smtClean="0">
                <a:latin typeface="Times New Roman" panose="02020603050405020304" pitchFamily="18" charset="0"/>
                <a:cs typeface="Times New Roman" panose="02020603050405020304" pitchFamily="18" charset="0"/>
              </a:rPr>
              <a:t>  Design </a:t>
            </a:r>
            <a:r>
              <a:rPr lang="en-US" sz="1600" dirty="0">
                <a:latin typeface="Times New Roman" panose="02020603050405020304" pitchFamily="18" charset="0"/>
                <a:cs typeface="Times New Roman" panose="02020603050405020304" pitchFamily="18" charset="0"/>
              </a:rPr>
              <a:t>Integrity.</a:t>
            </a:r>
          </a:p>
          <a:p>
            <a:pPr marL="285750" indent="-285750">
              <a:buFont typeface="Wingdings" panose="05000000000000000000" pitchFamily="2" charset="2"/>
              <a:buChar char="Ø"/>
            </a:pPr>
            <a:r>
              <a:rPr lang="en-US" sz="1600" b="1" dirty="0">
                <a:latin typeface="Times New Roman" panose="02020603050405020304" pitchFamily="18" charset="0"/>
                <a:cs typeface="Times New Roman" panose="02020603050405020304" pitchFamily="18" charset="0"/>
              </a:rPr>
              <a:t>Tools used:</a:t>
            </a:r>
          </a:p>
          <a:p>
            <a:pPr marL="285750" indent="-285750">
              <a:buFont typeface="Arial" panose="020B0604020202020204" pitchFamily="34" charset="0"/>
              <a:buChar char="•"/>
            </a:pPr>
            <a:r>
              <a:rPr lang="en-US" sz="1600" b="1" dirty="0" smtClean="0">
                <a:latin typeface="Times New Roman" panose="02020603050405020304" pitchFamily="18" charset="0"/>
                <a:cs typeface="Times New Roman" panose="02020603050405020304" pitchFamily="18" charset="0"/>
              </a:rPr>
              <a:t> </a:t>
            </a:r>
            <a:r>
              <a:rPr lang="en-US" sz="1600" b="1" dirty="0" smtClean="0">
                <a:latin typeface="Times New Roman" panose="02020603050405020304" pitchFamily="18" charset="0"/>
                <a:cs typeface="Times New Roman" panose="02020603050405020304" pitchFamily="18" charset="0"/>
              </a:rPr>
              <a:t>netgen: </a:t>
            </a:r>
            <a:r>
              <a:rPr lang="en-US" sz="1600" dirty="0" smtClean="0">
                <a:latin typeface="Times New Roman" panose="02020603050405020304" pitchFamily="18" charset="0"/>
                <a:cs typeface="Times New Roman" panose="02020603050405020304" pitchFamily="18" charset="0"/>
              </a:rPr>
              <a:t>Compare </a:t>
            </a:r>
            <a:r>
              <a:rPr lang="en-US" sz="1600" dirty="0" smtClean="0">
                <a:latin typeface="Times New Roman" panose="02020603050405020304" pitchFamily="18" charset="0"/>
                <a:cs typeface="Times New Roman" panose="02020603050405020304" pitchFamily="18" charset="0"/>
              </a:rPr>
              <a:t>the netlist extracted from physical layout with design netlist</a:t>
            </a:r>
            <a:endParaRPr lang="en-US" sz="16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4370025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269330A5-9701-4D21-4CCC-742D1F9B425E}"/>
              </a:ext>
            </a:extLst>
          </p:cNvPr>
          <p:cNvSpPr>
            <a:spLocks noGrp="1"/>
          </p:cNvSpPr>
          <p:nvPr>
            <p:ph type="sldNum" sz="quarter" idx="12"/>
          </p:nvPr>
        </p:nvSpPr>
        <p:spPr>
          <a:xfrm>
            <a:off x="8610600" y="6356350"/>
            <a:ext cx="2743200" cy="365125"/>
          </a:xfrm>
        </p:spPr>
        <p:txBody>
          <a:bodyPr/>
          <a:lstStyle/>
          <a:p>
            <a:fld id="{CBD12358-51D2-46B3-9BDE-DF29528B9454}" type="slidenum">
              <a:rPr lang="en-US" smtClean="0"/>
              <a:pPr/>
              <a:t>13</a:t>
            </a:fld>
            <a:endParaRPr lang="en-US" dirty="0"/>
          </a:p>
        </p:txBody>
      </p:sp>
      <p:sp>
        <p:nvSpPr>
          <p:cNvPr id="8" name="TextBox 7">
            <a:extLst>
              <a:ext uri="{FF2B5EF4-FFF2-40B4-BE49-F238E27FC236}">
                <a16:creationId xmlns:a16="http://schemas.microsoft.com/office/drawing/2014/main" id="{A0820D09-EC42-B4B9-FD8D-971BA9E0C2D5}"/>
              </a:ext>
            </a:extLst>
          </p:cNvPr>
          <p:cNvSpPr txBox="1"/>
          <p:nvPr/>
        </p:nvSpPr>
        <p:spPr>
          <a:xfrm>
            <a:off x="304038" y="112076"/>
            <a:ext cx="6094476" cy="461665"/>
          </a:xfrm>
          <a:prstGeom prst="rect">
            <a:avLst/>
          </a:prstGeom>
          <a:noFill/>
        </p:spPr>
        <p:txBody>
          <a:bodyPr wrap="square">
            <a:spAutoFit/>
          </a:bodyPr>
          <a:lstStyle/>
          <a:p>
            <a:r>
              <a:rPr lang="en-IN" sz="2400" dirty="0">
                <a:latin typeface="Bahnschrift SemiBold" panose="020B0502040204020203" pitchFamily="34" charset="0"/>
              </a:rPr>
              <a:t>GDS</a:t>
            </a:r>
          </a:p>
        </p:txBody>
      </p:sp>
      <p:cxnSp>
        <p:nvCxnSpPr>
          <p:cNvPr id="10" name="Straight Connector 9">
            <a:extLst>
              <a:ext uri="{FF2B5EF4-FFF2-40B4-BE49-F238E27FC236}">
                <a16:creationId xmlns:a16="http://schemas.microsoft.com/office/drawing/2014/main" id="{097649C8-49E3-5ACB-2346-CF2DB2527B11}"/>
              </a:ext>
            </a:extLst>
          </p:cNvPr>
          <p:cNvCxnSpPr/>
          <p:nvPr/>
        </p:nvCxnSpPr>
        <p:spPr>
          <a:xfrm>
            <a:off x="18288" y="4305654"/>
            <a:ext cx="12192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36826EE3-C4AD-45B4-8E23-3103666D8F88}"/>
              </a:ext>
            </a:extLst>
          </p:cNvPr>
          <p:cNvSpPr txBox="1"/>
          <p:nvPr/>
        </p:nvSpPr>
        <p:spPr>
          <a:xfrm>
            <a:off x="304038" y="822978"/>
            <a:ext cx="4002786" cy="3046988"/>
          </a:xfrm>
          <a:prstGeom prst="rect">
            <a:avLst/>
          </a:prstGeom>
          <a:noFill/>
        </p:spPr>
        <p:txBody>
          <a:bodyPr wrap="square">
            <a:spAutoFit/>
          </a:bodyPr>
          <a:lstStyle/>
          <a:p>
            <a:pPr marL="285750" indent="-285750">
              <a:buFont typeface="Wingdings" panose="05000000000000000000" pitchFamily="2" charset="2"/>
              <a:buChar char="Ø"/>
            </a:pPr>
            <a:r>
              <a:rPr lang="en-US" sz="1600" b="1" dirty="0">
                <a:latin typeface="Times New Roman" panose="02020603050405020304" pitchFamily="18" charset="0"/>
                <a:cs typeface="Times New Roman" panose="02020603050405020304" pitchFamily="18" charset="0"/>
              </a:rPr>
              <a:t>GDS</a:t>
            </a:r>
            <a:r>
              <a:rPr lang="en-US" sz="1600" dirty="0">
                <a:latin typeface="Times New Roman" panose="02020603050405020304" pitchFamily="18" charset="0"/>
                <a:cs typeface="Times New Roman" panose="02020603050405020304" pitchFamily="18" charset="0"/>
              </a:rPr>
              <a:t> (Graphic Data System) is a file format used for the exchange of integrated circuit (IC) layout data. It is the industry standard format for representing the physical layout of IC designs.</a:t>
            </a:r>
          </a:p>
          <a:p>
            <a:pPr marL="285750" indent="-285750">
              <a:buFont typeface="Wingdings" panose="05000000000000000000" pitchFamily="2" charset="2"/>
              <a:buChar char="Ø"/>
            </a:pPr>
            <a:r>
              <a:rPr lang="en-US" sz="1600" b="1" dirty="0">
                <a:latin typeface="Times New Roman" panose="02020603050405020304" pitchFamily="18" charset="0"/>
                <a:cs typeface="Times New Roman" panose="02020603050405020304" pitchFamily="18" charset="0"/>
              </a:rPr>
              <a:t>Importance:</a:t>
            </a:r>
          </a:p>
          <a:p>
            <a:pPr marL="342900" indent="-342900">
              <a:buFont typeface="+mj-lt"/>
              <a:buAutoNum type="arabicPeriod"/>
            </a:pPr>
            <a:r>
              <a:rPr lang="en-US" sz="1600" dirty="0">
                <a:latin typeface="Times New Roman" panose="02020603050405020304" pitchFamily="18" charset="0"/>
                <a:cs typeface="Times New Roman" panose="02020603050405020304" pitchFamily="18" charset="0"/>
              </a:rPr>
              <a:t>Industry Standard, Fabrication Ready</a:t>
            </a:r>
          </a:p>
          <a:p>
            <a:pPr marL="285750" indent="-285750">
              <a:buFont typeface="Wingdings" panose="05000000000000000000" pitchFamily="2" charset="2"/>
              <a:buChar char="Ø"/>
            </a:pPr>
            <a:r>
              <a:rPr lang="en-US" sz="1600" b="1" dirty="0">
                <a:latin typeface="Times New Roman" panose="02020603050405020304" pitchFamily="18" charset="0"/>
                <a:cs typeface="Times New Roman" panose="02020603050405020304" pitchFamily="18" charset="0"/>
              </a:rPr>
              <a:t>Tools used:</a:t>
            </a:r>
          </a:p>
          <a:p>
            <a:pPr marL="285750" indent="-285750">
              <a:buFont typeface="Arial" panose="020B0604020202020204" pitchFamily="34" charset="0"/>
              <a:buChar char="•"/>
            </a:pPr>
            <a:r>
              <a:rPr lang="en-US" sz="1600" b="1" dirty="0">
                <a:latin typeface="Times New Roman" panose="02020603050405020304" pitchFamily="18" charset="0"/>
                <a:cs typeface="Times New Roman" panose="02020603050405020304" pitchFamily="18" charset="0"/>
              </a:rPr>
              <a:t>Magic</a:t>
            </a:r>
            <a:r>
              <a:rPr lang="en-US" sz="1600" dirty="0">
                <a:latin typeface="Times New Roman" panose="02020603050405020304" pitchFamily="18" charset="0"/>
                <a:cs typeface="Times New Roman" panose="02020603050405020304" pitchFamily="18" charset="0"/>
              </a:rPr>
              <a:t>: An open-source VLSI layout tool that supports GDS export and import, allowing designers to work with industry-standard layout data.</a:t>
            </a:r>
          </a:p>
        </p:txBody>
      </p:sp>
      <p:sp>
        <p:nvSpPr>
          <p:cNvPr id="7" name="TextBox 6">
            <a:extLst>
              <a:ext uri="{FF2B5EF4-FFF2-40B4-BE49-F238E27FC236}">
                <a16:creationId xmlns:a16="http://schemas.microsoft.com/office/drawing/2014/main" id="{9CABF216-4B3D-280A-636E-D8BDEA6EC775}"/>
              </a:ext>
            </a:extLst>
          </p:cNvPr>
          <p:cNvSpPr txBox="1"/>
          <p:nvPr/>
        </p:nvSpPr>
        <p:spPr>
          <a:xfrm>
            <a:off x="162306" y="3837626"/>
            <a:ext cx="6103620" cy="461665"/>
          </a:xfrm>
          <a:prstGeom prst="rect">
            <a:avLst/>
          </a:prstGeom>
          <a:noFill/>
        </p:spPr>
        <p:txBody>
          <a:bodyPr wrap="square">
            <a:spAutoFit/>
          </a:bodyPr>
          <a:lstStyle/>
          <a:p>
            <a:r>
              <a:rPr lang="en-IN" sz="2400" dirty="0">
                <a:latin typeface="Bahnschrift SemiBold" panose="020B0502040204020203" pitchFamily="34" charset="0"/>
              </a:rPr>
              <a:t>Cleanup</a:t>
            </a:r>
          </a:p>
        </p:txBody>
      </p:sp>
      <p:cxnSp>
        <p:nvCxnSpPr>
          <p:cNvPr id="9" name="Straight Connector 8">
            <a:extLst>
              <a:ext uri="{FF2B5EF4-FFF2-40B4-BE49-F238E27FC236}">
                <a16:creationId xmlns:a16="http://schemas.microsoft.com/office/drawing/2014/main" id="{7CA630EC-4ADF-0FB4-D82D-2F0E93FCA7F5}"/>
              </a:ext>
            </a:extLst>
          </p:cNvPr>
          <p:cNvCxnSpPr/>
          <p:nvPr/>
        </p:nvCxnSpPr>
        <p:spPr>
          <a:xfrm>
            <a:off x="18288" y="3837626"/>
            <a:ext cx="12192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6868D530-AAEB-611B-49CF-6C482A8990D9}"/>
              </a:ext>
            </a:extLst>
          </p:cNvPr>
          <p:cNvCxnSpPr>
            <a:cxnSpLocks/>
          </p:cNvCxnSpPr>
          <p:nvPr/>
        </p:nvCxnSpPr>
        <p:spPr>
          <a:xfrm>
            <a:off x="0" y="573741"/>
            <a:ext cx="43068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CF824898-A7AE-E474-8ED9-05DEAC8A0C4D}"/>
              </a:ext>
            </a:extLst>
          </p:cNvPr>
          <p:cNvPicPr>
            <a:picLocks noChangeAspect="1"/>
          </p:cNvPicPr>
          <p:nvPr/>
        </p:nvPicPr>
        <p:blipFill rotWithShape="1">
          <a:blip r:embed="rId2"/>
          <a:srcRect l="5700" t="23737" r="7601" b="13711"/>
          <a:stretch/>
        </p:blipFill>
        <p:spPr>
          <a:xfrm>
            <a:off x="4306824" y="-9833"/>
            <a:ext cx="7885176" cy="3593593"/>
          </a:xfrm>
          <a:prstGeom prst="rect">
            <a:avLst/>
          </a:prstGeom>
        </p:spPr>
      </p:pic>
      <p:pic>
        <p:nvPicPr>
          <p:cNvPr id="14" name="Picture 13">
            <a:extLst>
              <a:ext uri="{FF2B5EF4-FFF2-40B4-BE49-F238E27FC236}">
                <a16:creationId xmlns:a16="http://schemas.microsoft.com/office/drawing/2014/main" id="{7948BC02-F398-E382-7A0A-F8C4A3D90477}"/>
              </a:ext>
            </a:extLst>
          </p:cNvPr>
          <p:cNvPicPr>
            <a:picLocks noChangeAspect="1"/>
          </p:cNvPicPr>
          <p:nvPr/>
        </p:nvPicPr>
        <p:blipFill rotWithShape="1">
          <a:blip r:embed="rId3"/>
          <a:srcRect l="7049" t="23815" r="7601" b="14280"/>
          <a:stretch/>
        </p:blipFill>
        <p:spPr>
          <a:xfrm>
            <a:off x="4306824" y="3831260"/>
            <a:ext cx="7866888" cy="3055888"/>
          </a:xfrm>
          <a:prstGeom prst="rect">
            <a:avLst/>
          </a:prstGeom>
        </p:spPr>
      </p:pic>
      <p:sp>
        <p:nvSpPr>
          <p:cNvPr id="12" name="TextBox 11">
            <a:extLst>
              <a:ext uri="{FF2B5EF4-FFF2-40B4-BE49-F238E27FC236}">
                <a16:creationId xmlns:a16="http://schemas.microsoft.com/office/drawing/2014/main" id="{AC07C7BB-16F0-463E-879C-D338D6B77AC9}"/>
              </a:ext>
            </a:extLst>
          </p:cNvPr>
          <p:cNvSpPr txBox="1"/>
          <p:nvPr/>
        </p:nvSpPr>
        <p:spPr>
          <a:xfrm>
            <a:off x="154686" y="4299290"/>
            <a:ext cx="4152138" cy="1077218"/>
          </a:xfrm>
          <a:prstGeom prst="rect">
            <a:avLst/>
          </a:prstGeom>
          <a:noFill/>
        </p:spPr>
        <p:txBody>
          <a:bodyPr wrap="square">
            <a:spAutoFit/>
          </a:bodyPr>
          <a:lstStyle/>
          <a:p>
            <a:pPr marL="285750" indent="-285750">
              <a:buFont typeface="Wingdings" panose="05000000000000000000" pitchFamily="2" charset="2"/>
              <a:buChar char="Ø"/>
            </a:pPr>
            <a:r>
              <a:rPr lang="en-US" sz="1600" b="1" dirty="0">
                <a:latin typeface="Times New Roman" panose="02020603050405020304" pitchFamily="18" charset="0"/>
                <a:cs typeface="Times New Roman" panose="02020603050405020304" pitchFamily="18" charset="0"/>
              </a:rPr>
              <a:t>Cleanup </a:t>
            </a:r>
            <a:r>
              <a:rPr lang="en-US" sz="1600" dirty="0">
                <a:latin typeface="Times New Roman" panose="02020603050405020304" pitchFamily="18" charset="0"/>
                <a:cs typeface="Times New Roman" panose="02020603050405020304" pitchFamily="18" charset="0"/>
              </a:rPr>
              <a:t>refers to the process of refining the layout of an integrated circuit (IC) design to ensure it meets various design requirements and is ready for fabrication</a:t>
            </a:r>
          </a:p>
        </p:txBody>
      </p:sp>
      <p:sp>
        <p:nvSpPr>
          <p:cNvPr id="15" name="TextBox 14">
            <a:extLst>
              <a:ext uri="{FF2B5EF4-FFF2-40B4-BE49-F238E27FC236}">
                <a16:creationId xmlns:a16="http://schemas.microsoft.com/office/drawing/2014/main" id="{16C902F9-250F-47F4-BF7C-FC318CC8E965}"/>
              </a:ext>
            </a:extLst>
          </p:cNvPr>
          <p:cNvSpPr txBox="1"/>
          <p:nvPr/>
        </p:nvSpPr>
        <p:spPr>
          <a:xfrm>
            <a:off x="154686" y="5244370"/>
            <a:ext cx="3949954" cy="1569660"/>
          </a:xfrm>
          <a:prstGeom prst="rect">
            <a:avLst/>
          </a:prstGeom>
          <a:noFill/>
        </p:spPr>
        <p:txBody>
          <a:bodyPr wrap="square">
            <a:spAutoFit/>
          </a:bodyPr>
          <a:lstStyle/>
          <a:p>
            <a:pPr marL="285750" indent="-285750">
              <a:buFont typeface="Wingdings" panose="05000000000000000000" pitchFamily="2" charset="2"/>
              <a:buChar char="Ø"/>
            </a:pPr>
            <a:r>
              <a:rPr lang="en-US" sz="1600" b="1" dirty="0">
                <a:latin typeface="Times New Roman" panose="02020603050405020304" pitchFamily="18" charset="0"/>
                <a:cs typeface="Times New Roman" panose="02020603050405020304" pitchFamily="18" charset="0"/>
              </a:rPr>
              <a:t>Importance:</a:t>
            </a:r>
          </a:p>
          <a:p>
            <a:pPr marL="342900" indent="-342900">
              <a:buFont typeface="+mj-lt"/>
              <a:buAutoNum type="arabicPeriod"/>
            </a:pPr>
            <a:r>
              <a:rPr lang="en-US" sz="1600" dirty="0">
                <a:latin typeface="Times New Roman" panose="02020603050405020304" pitchFamily="18" charset="0"/>
                <a:cs typeface="Times New Roman" panose="02020603050405020304" pitchFamily="18" charset="0"/>
              </a:rPr>
              <a:t>Design Quality</a:t>
            </a:r>
            <a:endParaRPr lang="en-US" sz="1600" b="1" dirty="0">
              <a:latin typeface="Times New Roman" panose="02020603050405020304" pitchFamily="18" charset="0"/>
              <a:cs typeface="Times New Roman" panose="02020603050405020304" pitchFamily="18" charset="0"/>
            </a:endParaRPr>
          </a:p>
          <a:p>
            <a:pPr marL="342900" indent="-342900">
              <a:buFont typeface="+mj-lt"/>
              <a:buAutoNum type="arabicPeriod"/>
            </a:pPr>
            <a:r>
              <a:rPr lang="en-US" sz="1600" dirty="0">
                <a:latin typeface="Times New Roman" panose="02020603050405020304" pitchFamily="18" charset="0"/>
                <a:cs typeface="Times New Roman" panose="02020603050405020304" pitchFamily="18" charset="0"/>
              </a:rPr>
              <a:t>Error Prevention</a:t>
            </a:r>
          </a:p>
          <a:p>
            <a:pPr marL="285750" indent="-285750">
              <a:buFont typeface="Wingdings" panose="05000000000000000000" pitchFamily="2" charset="2"/>
              <a:buChar char="Ø"/>
            </a:pPr>
            <a:r>
              <a:rPr lang="en-US" sz="1600" b="1" dirty="0">
                <a:latin typeface="Times New Roman" panose="02020603050405020304" pitchFamily="18" charset="0"/>
                <a:cs typeface="Times New Roman" panose="02020603050405020304" pitchFamily="18" charset="0"/>
              </a:rPr>
              <a:t>Tool used:</a:t>
            </a:r>
          </a:p>
          <a:p>
            <a:pPr marL="285750" indent="-285750">
              <a:buFont typeface="Arial" panose="020B0604020202020204" pitchFamily="34" charset="0"/>
              <a:buChar char="•"/>
            </a:pPr>
            <a:r>
              <a:rPr lang="en-US" sz="1600" b="1" dirty="0">
                <a:latin typeface="Times New Roman" panose="02020603050405020304" pitchFamily="18" charset="0"/>
                <a:cs typeface="Times New Roman" panose="02020603050405020304" pitchFamily="18" charset="0"/>
              </a:rPr>
              <a:t>Magic</a:t>
            </a:r>
            <a:r>
              <a:rPr lang="en-US" sz="1600" dirty="0">
                <a:latin typeface="Times New Roman" panose="02020603050405020304" pitchFamily="18" charset="0"/>
                <a:cs typeface="Times New Roman" panose="02020603050405020304" pitchFamily="18" charset="0"/>
              </a:rPr>
              <a:t>: layout cleanup, such as DRC and layer management.</a:t>
            </a:r>
            <a:endParaRPr lang="en-US" sz="16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5922342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269330A5-9701-4D21-4CCC-742D1F9B425E}"/>
              </a:ext>
            </a:extLst>
          </p:cNvPr>
          <p:cNvSpPr>
            <a:spLocks noGrp="1"/>
          </p:cNvSpPr>
          <p:nvPr>
            <p:ph type="sldNum" sz="quarter" idx="12"/>
          </p:nvPr>
        </p:nvSpPr>
        <p:spPr>
          <a:xfrm>
            <a:off x="8610600" y="6356350"/>
            <a:ext cx="2743200" cy="365125"/>
          </a:xfrm>
        </p:spPr>
        <p:txBody>
          <a:bodyPr/>
          <a:lstStyle/>
          <a:p>
            <a:fld id="{CBD12358-51D2-46B3-9BDE-DF29528B9454}" type="slidenum">
              <a:rPr lang="en-US" smtClean="0"/>
              <a:pPr/>
              <a:t>14</a:t>
            </a:fld>
            <a:endParaRPr lang="en-US" dirty="0"/>
          </a:p>
        </p:txBody>
      </p:sp>
      <p:cxnSp>
        <p:nvCxnSpPr>
          <p:cNvPr id="10" name="Straight Connector 9">
            <a:extLst>
              <a:ext uri="{FF2B5EF4-FFF2-40B4-BE49-F238E27FC236}">
                <a16:creationId xmlns:a16="http://schemas.microsoft.com/office/drawing/2014/main" id="{097649C8-49E3-5ACB-2346-CF2DB2527B11}"/>
              </a:ext>
            </a:extLst>
          </p:cNvPr>
          <p:cNvCxnSpPr/>
          <p:nvPr/>
        </p:nvCxnSpPr>
        <p:spPr>
          <a:xfrm>
            <a:off x="0" y="573741"/>
            <a:ext cx="12192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D6BE6F17-2C7A-422F-939D-9B3379BBC396}"/>
              </a:ext>
            </a:extLst>
          </p:cNvPr>
          <p:cNvSpPr txBox="1"/>
          <p:nvPr/>
        </p:nvSpPr>
        <p:spPr>
          <a:xfrm>
            <a:off x="113119" y="112076"/>
            <a:ext cx="6094476" cy="461665"/>
          </a:xfrm>
          <a:prstGeom prst="rect">
            <a:avLst/>
          </a:prstGeom>
          <a:noFill/>
        </p:spPr>
        <p:txBody>
          <a:bodyPr wrap="square">
            <a:spAutoFit/>
          </a:bodyPr>
          <a:lstStyle/>
          <a:p>
            <a:r>
              <a:rPr lang="en-US" sz="2400" dirty="0" smtClean="0">
                <a:latin typeface="Bahnschrift SemiBold" panose="020B0502040204020203" pitchFamily="34" charset="0"/>
              </a:rPr>
              <a:t>Layout  </a:t>
            </a:r>
            <a:endParaRPr lang="en-IN" sz="2400" dirty="0">
              <a:latin typeface="Bahnschrift SemiBold" panose="020B0502040204020203" pitchFamily="34" charset="0"/>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118" y="683288"/>
            <a:ext cx="11874565" cy="5673061"/>
          </a:xfrm>
          <a:prstGeom prst="rect">
            <a:avLst/>
          </a:prstGeom>
        </p:spPr>
      </p:pic>
    </p:spTree>
    <p:extLst>
      <p:ext uri="{BB962C8B-B14F-4D97-AF65-F5344CB8AC3E}">
        <p14:creationId xmlns:p14="http://schemas.microsoft.com/office/powerpoint/2010/main" val="327566594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269330A5-9701-4D21-4CCC-742D1F9B425E}"/>
              </a:ext>
            </a:extLst>
          </p:cNvPr>
          <p:cNvSpPr>
            <a:spLocks noGrp="1"/>
          </p:cNvSpPr>
          <p:nvPr>
            <p:ph type="sldNum" sz="quarter" idx="12"/>
          </p:nvPr>
        </p:nvSpPr>
        <p:spPr>
          <a:xfrm>
            <a:off x="8610600" y="6356350"/>
            <a:ext cx="2743200" cy="365125"/>
          </a:xfrm>
        </p:spPr>
        <p:txBody>
          <a:bodyPr/>
          <a:lstStyle/>
          <a:p>
            <a:fld id="{CBD12358-51D2-46B3-9BDE-DF29528B9454}" type="slidenum">
              <a:rPr lang="en-US" smtClean="0"/>
              <a:pPr/>
              <a:t>15</a:t>
            </a:fld>
            <a:endParaRPr lang="en-US" dirty="0"/>
          </a:p>
        </p:txBody>
      </p:sp>
      <p:sp>
        <p:nvSpPr>
          <p:cNvPr id="8" name="TextBox 7">
            <a:extLst>
              <a:ext uri="{FF2B5EF4-FFF2-40B4-BE49-F238E27FC236}">
                <a16:creationId xmlns:a16="http://schemas.microsoft.com/office/drawing/2014/main" id="{A0820D09-EC42-B4B9-FD8D-971BA9E0C2D5}"/>
              </a:ext>
            </a:extLst>
          </p:cNvPr>
          <p:cNvSpPr txBox="1"/>
          <p:nvPr/>
        </p:nvSpPr>
        <p:spPr>
          <a:xfrm>
            <a:off x="304038" y="92412"/>
            <a:ext cx="6094476" cy="461665"/>
          </a:xfrm>
          <a:prstGeom prst="rect">
            <a:avLst/>
          </a:prstGeom>
          <a:noFill/>
        </p:spPr>
        <p:txBody>
          <a:bodyPr wrap="square">
            <a:spAutoFit/>
          </a:bodyPr>
          <a:lstStyle/>
          <a:p>
            <a:r>
              <a:rPr lang="en-US" sz="2400" dirty="0">
                <a:latin typeface="Bahnschrift SemiBold" panose="020B0502040204020203" pitchFamily="34" charset="0"/>
              </a:rPr>
              <a:t>References</a:t>
            </a:r>
            <a:endParaRPr lang="en-IN" sz="2400" dirty="0">
              <a:latin typeface="Bahnschrift SemiBold" panose="020B0502040204020203" pitchFamily="34" charset="0"/>
            </a:endParaRPr>
          </a:p>
        </p:txBody>
      </p:sp>
      <p:cxnSp>
        <p:nvCxnSpPr>
          <p:cNvPr id="10" name="Straight Connector 9">
            <a:extLst>
              <a:ext uri="{FF2B5EF4-FFF2-40B4-BE49-F238E27FC236}">
                <a16:creationId xmlns:a16="http://schemas.microsoft.com/office/drawing/2014/main" id="{097649C8-49E3-5ACB-2346-CF2DB2527B11}"/>
              </a:ext>
            </a:extLst>
          </p:cNvPr>
          <p:cNvCxnSpPr/>
          <p:nvPr/>
        </p:nvCxnSpPr>
        <p:spPr>
          <a:xfrm>
            <a:off x="0" y="573741"/>
            <a:ext cx="12192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36826EE3-C4AD-45B4-8E23-3103666D8F88}"/>
              </a:ext>
            </a:extLst>
          </p:cNvPr>
          <p:cNvSpPr txBox="1"/>
          <p:nvPr/>
        </p:nvSpPr>
        <p:spPr>
          <a:xfrm>
            <a:off x="-267082" y="2436480"/>
            <a:ext cx="12192000" cy="1754326"/>
          </a:xfrm>
          <a:prstGeom prst="rect">
            <a:avLst/>
          </a:prstGeom>
          <a:noFill/>
        </p:spPr>
        <p:txBody>
          <a:bodyPr wrap="square">
            <a:spAutoFit/>
          </a:bodyPr>
          <a:lstStyle/>
          <a:p>
            <a:r>
              <a:rPr lang="en-IN" dirty="0">
                <a:latin typeface="Bahnschrift SemiBold" panose="020B0502040204020203" pitchFamily="34" charset="0"/>
              </a:rPr>
              <a:t>                      </a:t>
            </a:r>
            <a:r>
              <a:rPr lang="en-IN" dirty="0" smtClean="0">
                <a:latin typeface="Bahnschrift SemiBold" panose="020B0502040204020203" pitchFamily="34" charset="0"/>
              </a:rPr>
              <a:t> YouTube: </a:t>
            </a:r>
            <a:r>
              <a:rPr lang="en-IN" dirty="0">
                <a:latin typeface="Bahnschrift SemiBold" panose="020B0502040204020203" pitchFamily="34" charset="0"/>
                <a:hlinkClick r:id="rId2"/>
              </a:rPr>
              <a:t>https://youtu.be/5fm_YmcoTiU?si=qoo7myYsp0YhpRwm</a:t>
            </a:r>
            <a:endParaRPr lang="en-IN" dirty="0">
              <a:latin typeface="Bahnschrift SemiBold" panose="020B0502040204020203" pitchFamily="34" charset="0"/>
            </a:endParaRPr>
          </a:p>
          <a:p>
            <a:r>
              <a:rPr lang="en-US" dirty="0" smtClean="0">
                <a:latin typeface="Bahnschrift SemiBold" panose="020B0502040204020203" pitchFamily="34" charset="0"/>
              </a:rPr>
              <a:t>                       javapoint: </a:t>
            </a:r>
            <a:r>
              <a:rPr lang="en-US" dirty="0">
                <a:latin typeface="Bahnschrift SemiBold" panose="020B0502040204020203" pitchFamily="34" charset="0"/>
                <a:hlinkClick r:id="rId3"/>
              </a:rPr>
              <a:t>https://</a:t>
            </a:r>
            <a:r>
              <a:rPr lang="en-US" dirty="0" smtClean="0">
                <a:latin typeface="Bahnschrift SemiBold" panose="020B0502040204020203" pitchFamily="34" charset="0"/>
                <a:hlinkClick r:id="rId3"/>
              </a:rPr>
              <a:t>www.javatpoint.com/verilog-4-bit-counter</a:t>
            </a:r>
            <a:endParaRPr lang="en-US" dirty="0" smtClean="0">
              <a:latin typeface="Bahnschrift SemiBold" panose="020B0502040204020203" pitchFamily="34" charset="0"/>
            </a:endParaRPr>
          </a:p>
          <a:p>
            <a:r>
              <a:rPr lang="en-US" dirty="0" smtClean="0">
                <a:latin typeface="Bahnschrift SemiBold" panose="020B0502040204020203" pitchFamily="34" charset="0"/>
              </a:rPr>
              <a:t>                       Electronics </a:t>
            </a:r>
            <a:r>
              <a:rPr lang="en-US" dirty="0">
                <a:latin typeface="Bahnschrift SemiBold" panose="020B0502040204020203" pitchFamily="34" charset="0"/>
              </a:rPr>
              <a:t>Tutorial: </a:t>
            </a:r>
            <a:r>
              <a:rPr lang="en-US" dirty="0">
                <a:latin typeface="Bahnschrift SemiBold" panose="020B0502040204020203" pitchFamily="34" charset="0"/>
                <a:hlinkClick r:id="rId4"/>
              </a:rPr>
              <a:t>https://</a:t>
            </a:r>
            <a:r>
              <a:rPr lang="en-US" dirty="0" smtClean="0">
                <a:latin typeface="Bahnschrift SemiBold" panose="020B0502040204020203" pitchFamily="34" charset="0"/>
                <a:hlinkClick r:id="rId4"/>
              </a:rPr>
              <a:t>www.electronics-tutorials.ws/counter/count_3.html</a:t>
            </a:r>
            <a:endParaRPr lang="en-US" dirty="0" smtClean="0">
              <a:latin typeface="Bahnschrift SemiBold" panose="020B0502040204020203" pitchFamily="34" charset="0"/>
            </a:endParaRPr>
          </a:p>
          <a:p>
            <a:r>
              <a:rPr lang="en-US" dirty="0">
                <a:latin typeface="Bahnschrift SemiBold" panose="020B0502040204020203" pitchFamily="34" charset="0"/>
              </a:rPr>
              <a:t> </a:t>
            </a:r>
            <a:r>
              <a:rPr lang="en-US" dirty="0" smtClean="0">
                <a:latin typeface="Bahnschrift SemiBold" panose="020B0502040204020203" pitchFamily="34" charset="0"/>
              </a:rPr>
              <a:t>                      All About Circuits</a:t>
            </a:r>
            <a:r>
              <a:rPr lang="en-US" dirty="0">
                <a:latin typeface="Bahnschrift SemiBold" panose="020B0502040204020203" pitchFamily="34" charset="0"/>
              </a:rPr>
              <a:t>: </a:t>
            </a:r>
            <a:r>
              <a:rPr lang="en-US" dirty="0">
                <a:latin typeface="Bahnschrift SemiBold" panose="020B0502040204020203" pitchFamily="34" charset="0"/>
                <a:hlinkClick r:id="rId5"/>
              </a:rPr>
              <a:t>https://www.allaboutcircuits.com/textbook/digital/chpt-11/asynchronous-counters</a:t>
            </a:r>
            <a:r>
              <a:rPr lang="en-US" dirty="0" smtClean="0">
                <a:latin typeface="Bahnschrift SemiBold" panose="020B0502040204020203" pitchFamily="34" charset="0"/>
                <a:hlinkClick r:id="rId5"/>
              </a:rPr>
              <a:t>/</a:t>
            </a:r>
            <a:endParaRPr lang="en-US" dirty="0" smtClean="0">
              <a:latin typeface="Bahnschrift SemiBold" panose="020B0502040204020203" pitchFamily="34" charset="0"/>
            </a:endParaRPr>
          </a:p>
          <a:p>
            <a:endParaRPr lang="en-US" dirty="0" smtClean="0">
              <a:latin typeface="Bahnschrift SemiBold" panose="020B0502040204020203" pitchFamily="34" charset="0"/>
            </a:endParaRPr>
          </a:p>
          <a:p>
            <a:endParaRPr lang="en-IN" dirty="0">
              <a:latin typeface="Bahnschrift SemiBold" panose="020B0502040204020203" pitchFamily="34" charset="0"/>
            </a:endParaRPr>
          </a:p>
        </p:txBody>
      </p:sp>
      <p:sp>
        <p:nvSpPr>
          <p:cNvPr id="2" name="TextBox 1"/>
          <p:cNvSpPr txBox="1"/>
          <p:nvPr/>
        </p:nvSpPr>
        <p:spPr>
          <a:xfrm>
            <a:off x="4149587" y="5776546"/>
            <a:ext cx="3358661" cy="400110"/>
          </a:xfrm>
          <a:prstGeom prst="rect">
            <a:avLst/>
          </a:prstGeom>
          <a:noFill/>
        </p:spPr>
        <p:txBody>
          <a:bodyPr wrap="square" rtlCol="0">
            <a:spAutoFit/>
          </a:bodyPr>
          <a:lstStyle/>
          <a:p>
            <a:pPr algn="ctr"/>
            <a:r>
              <a:rPr lang="en-US" sz="2000" b="1" dirty="0" smtClean="0">
                <a:latin typeface="Aharoni"/>
              </a:rPr>
              <a:t>Thank You</a:t>
            </a:r>
            <a:endParaRPr lang="en-IN" sz="2000" b="1" dirty="0">
              <a:latin typeface="Aharoni"/>
            </a:endParaRPr>
          </a:p>
        </p:txBody>
      </p:sp>
    </p:spTree>
    <p:extLst>
      <p:ext uri="{BB962C8B-B14F-4D97-AF65-F5344CB8AC3E}">
        <p14:creationId xmlns:p14="http://schemas.microsoft.com/office/powerpoint/2010/main" val="336888371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269330A5-9701-4D21-4CCC-742D1F9B425E}"/>
              </a:ext>
            </a:extLst>
          </p:cNvPr>
          <p:cNvSpPr>
            <a:spLocks noGrp="1"/>
          </p:cNvSpPr>
          <p:nvPr>
            <p:ph type="sldNum" sz="quarter" idx="12"/>
          </p:nvPr>
        </p:nvSpPr>
        <p:spPr>
          <a:xfrm>
            <a:off x="8610600" y="6356350"/>
            <a:ext cx="2743200" cy="365125"/>
          </a:xfrm>
        </p:spPr>
        <p:txBody>
          <a:bodyPr/>
          <a:lstStyle/>
          <a:p>
            <a:fld id="{CBD12358-51D2-46B3-9BDE-DF29528B9454}" type="slidenum">
              <a:rPr lang="en-US" smtClean="0"/>
              <a:pPr/>
              <a:t>2</a:t>
            </a:fld>
            <a:endParaRPr lang="en-US" dirty="0"/>
          </a:p>
        </p:txBody>
      </p:sp>
      <p:sp>
        <p:nvSpPr>
          <p:cNvPr id="6" name="TextBox 5">
            <a:extLst>
              <a:ext uri="{FF2B5EF4-FFF2-40B4-BE49-F238E27FC236}">
                <a16:creationId xmlns:a16="http://schemas.microsoft.com/office/drawing/2014/main" id="{E35277FC-B456-1171-620F-728687FC9F8B}"/>
              </a:ext>
            </a:extLst>
          </p:cNvPr>
          <p:cNvSpPr txBox="1"/>
          <p:nvPr/>
        </p:nvSpPr>
        <p:spPr>
          <a:xfrm>
            <a:off x="0" y="655943"/>
            <a:ext cx="11887962" cy="4524315"/>
          </a:xfrm>
          <a:prstGeom prst="rect">
            <a:avLst/>
          </a:prstGeom>
          <a:noFill/>
        </p:spPr>
        <p:txBody>
          <a:bodyPr wrap="square" lIns="91440" tIns="45720" rIns="91440" bIns="45720" anchor="t">
            <a:spAutoFit/>
          </a:bodyPr>
          <a:lstStyle/>
          <a:p>
            <a:pPr marL="285750" indent="-285750">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The RTL to GDS flow is a comprehensive process in the design and </a:t>
            </a:r>
            <a:r>
              <a:rPr lang="en-US" dirty="0" smtClean="0">
                <a:latin typeface="Times New Roman" panose="02020603050405020304" pitchFamily="18" charset="0"/>
                <a:cs typeface="Times New Roman" panose="02020603050405020304" pitchFamily="18" charset="0"/>
              </a:rPr>
              <a:t>manufacturing </a:t>
            </a:r>
            <a:r>
              <a:rPr lang="en-US" dirty="0">
                <a:latin typeface="Times New Roman" panose="02020603050405020304" pitchFamily="18" charset="0"/>
                <a:cs typeface="Times New Roman" panose="02020603050405020304" pitchFamily="18" charset="0"/>
              </a:rPr>
              <a:t>of integrated circuits (ICs). It involves </a:t>
            </a:r>
            <a:r>
              <a:rPr lang="en-US" dirty="0" smtClean="0">
                <a:latin typeface="Times New Roman" panose="02020603050405020304" pitchFamily="18" charset="0"/>
                <a:cs typeface="Times New Roman" panose="02020603050405020304" pitchFamily="18" charset="0"/>
              </a:rPr>
              <a:t>translation of </a:t>
            </a:r>
            <a:r>
              <a:rPr lang="en-US" dirty="0">
                <a:latin typeface="Times New Roman" panose="02020603050405020304" pitchFamily="18" charset="0"/>
                <a:cs typeface="Times New Roman" panose="02020603050405020304" pitchFamily="18" charset="0"/>
              </a:rPr>
              <a:t>a</a:t>
            </a:r>
            <a:r>
              <a:rPr lang="en-US" dirty="0" smtClean="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high-level hardware description (RTL) into a final layout that can be fabricated on a silicon chip (GDSII). </a:t>
            </a: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pPr marL="285750" indent="-285750">
              <a:spcBef>
                <a:spcPct val="0"/>
              </a:spcBef>
              <a:buFont typeface="Wingdings" panose="05000000000000000000" pitchFamily="2" charset="2"/>
              <a:buChar char="Ø"/>
            </a:pPr>
            <a:r>
              <a:rPr lang="en-US" b="1" dirty="0" smtClean="0">
                <a:latin typeface="Times New Roman" panose="02020603050405020304" pitchFamily="18" charset="0"/>
                <a:cs typeface="Times New Roman" panose="02020603050405020304" pitchFamily="18" charset="0"/>
              </a:rPr>
              <a:t>Benefits of </a:t>
            </a:r>
            <a:r>
              <a:rPr lang="en-US" b="1" dirty="0">
                <a:latin typeface="Times New Roman" panose="02020603050405020304" pitchFamily="18" charset="0"/>
                <a:cs typeface="Times New Roman" panose="02020603050405020304" pitchFamily="18" charset="0"/>
              </a:rPr>
              <a:t>RTL to GDS Flow:</a:t>
            </a:r>
          </a:p>
          <a:p>
            <a:pPr>
              <a:spcBef>
                <a:spcPct val="0"/>
              </a:spcBef>
            </a:pPr>
            <a:endParaRPr lang="en-US" dirty="0">
              <a:latin typeface="Times New Roman" panose="02020603050405020304" pitchFamily="18" charset="0"/>
              <a:cs typeface="Times New Roman" panose="02020603050405020304" pitchFamily="18" charset="0"/>
            </a:endParaRPr>
          </a:p>
          <a:p>
            <a:pPr marL="285750" indent="-285750">
              <a:spcBef>
                <a:spcPct val="0"/>
              </a:spcBef>
              <a:buFont typeface="Arial"/>
              <a:buChar char="•"/>
            </a:pPr>
            <a:r>
              <a:rPr lang="en-US" dirty="0">
                <a:latin typeface="Times New Roman" panose="02020603050405020304" pitchFamily="18" charset="0"/>
                <a:cs typeface="Times New Roman" panose="02020603050405020304" pitchFamily="18" charset="0"/>
              </a:rPr>
              <a:t>Ensuring Design Accuracy and Functionality</a:t>
            </a:r>
          </a:p>
          <a:p>
            <a:pPr marL="285750" indent="-285750">
              <a:spcBef>
                <a:spcPct val="0"/>
              </a:spcBef>
              <a:buFont typeface="Arial"/>
              <a:buChar char="•"/>
            </a:pPr>
            <a:r>
              <a:rPr lang="en-US" dirty="0">
                <a:latin typeface="Times New Roman" panose="02020603050405020304" pitchFamily="18" charset="0"/>
                <a:cs typeface="Times New Roman" panose="02020603050405020304" pitchFamily="18" charset="0"/>
              </a:rPr>
              <a:t>Optimization of Performance, Area, and Power</a:t>
            </a:r>
          </a:p>
          <a:p>
            <a:pPr marL="285750" indent="-285750">
              <a:spcBef>
                <a:spcPct val="0"/>
              </a:spcBef>
              <a:buFont typeface="Arial"/>
              <a:buChar char="•"/>
            </a:pPr>
            <a:r>
              <a:rPr lang="en-US" dirty="0">
                <a:latin typeface="Times New Roman" panose="02020603050405020304" pitchFamily="18" charset="0"/>
                <a:cs typeface="Times New Roman" panose="02020603050405020304" pitchFamily="18" charset="0"/>
              </a:rPr>
              <a:t>Testability</a:t>
            </a:r>
          </a:p>
          <a:p>
            <a:pPr marL="285750" indent="-285750">
              <a:spcBef>
                <a:spcPct val="0"/>
              </a:spcBef>
              <a:buFont typeface="Arial"/>
              <a:buChar char="•"/>
            </a:pPr>
            <a:r>
              <a:rPr lang="en-US" dirty="0">
                <a:latin typeface="Times New Roman" panose="02020603050405020304" pitchFamily="18" charset="0"/>
                <a:cs typeface="Times New Roman" panose="02020603050405020304" pitchFamily="18" charset="0"/>
              </a:rPr>
              <a:t>Efficient Use of Resources</a:t>
            </a:r>
          </a:p>
          <a:p>
            <a:pPr marL="285750" indent="-285750">
              <a:spcBef>
                <a:spcPct val="0"/>
              </a:spcBef>
              <a:buFont typeface="Arial"/>
              <a:buChar char="•"/>
            </a:pPr>
            <a:r>
              <a:rPr lang="en-US" dirty="0">
                <a:latin typeface="Times New Roman" panose="02020603050405020304" pitchFamily="18" charset="0"/>
                <a:cs typeface="Times New Roman" panose="02020603050405020304" pitchFamily="18" charset="0"/>
              </a:rPr>
              <a:t>Meeting Timing Constraints</a:t>
            </a:r>
          </a:p>
          <a:p>
            <a:pPr marL="285750" indent="-285750">
              <a:spcBef>
                <a:spcPct val="0"/>
              </a:spcBef>
              <a:buFont typeface="Arial"/>
              <a:buChar char="•"/>
            </a:pPr>
            <a:r>
              <a:rPr lang="en-US" dirty="0">
                <a:latin typeface="Times New Roman" panose="02020603050405020304" pitchFamily="18" charset="0"/>
                <a:cs typeface="Times New Roman" panose="02020603050405020304" pitchFamily="18" charset="0"/>
              </a:rPr>
              <a:t>Power Integrity</a:t>
            </a:r>
          </a:p>
          <a:p>
            <a:pPr marL="285750" indent="-285750">
              <a:spcBef>
                <a:spcPct val="0"/>
              </a:spcBef>
              <a:buFont typeface="Arial"/>
              <a:buChar char="•"/>
            </a:pPr>
            <a:r>
              <a:rPr lang="en-US" dirty="0">
                <a:latin typeface="Times New Roman" panose="02020603050405020304" pitchFamily="18" charset="0"/>
                <a:cs typeface="Times New Roman" panose="02020603050405020304" pitchFamily="18" charset="0"/>
              </a:rPr>
              <a:t>Physical and Logical Verification</a:t>
            </a:r>
          </a:p>
          <a:p>
            <a:pPr marL="285750" indent="-285750">
              <a:spcBef>
                <a:spcPct val="0"/>
              </a:spcBef>
              <a:buFont typeface="Arial"/>
              <a:buChar char="•"/>
            </a:pPr>
            <a:r>
              <a:rPr lang="en-US" dirty="0">
                <a:latin typeface="Times New Roman" panose="02020603050405020304" pitchFamily="18" charset="0"/>
                <a:cs typeface="Times New Roman" panose="02020603050405020304" pitchFamily="18" charset="0"/>
              </a:rPr>
              <a:t>Preparation for Manufacturing</a:t>
            </a:r>
          </a:p>
          <a:p>
            <a:pPr marL="285750" indent="-285750">
              <a:spcBef>
                <a:spcPct val="0"/>
              </a:spcBef>
              <a:buFont typeface="Arial"/>
              <a:buChar char="•"/>
            </a:pPr>
            <a:r>
              <a:rPr lang="en-US" dirty="0">
                <a:latin typeface="Times New Roman" panose="02020603050405020304" pitchFamily="18" charset="0"/>
                <a:cs typeface="Times New Roman" panose="02020603050405020304" pitchFamily="18" charset="0"/>
              </a:rPr>
              <a:t>Time-to-Market</a:t>
            </a:r>
          </a:p>
          <a:p>
            <a:pPr marL="285750" indent="-285750">
              <a:spcBef>
                <a:spcPct val="0"/>
              </a:spcBef>
              <a:buFont typeface="Arial"/>
              <a:buChar char="•"/>
            </a:pPr>
            <a:r>
              <a:rPr lang="en-US" dirty="0">
                <a:latin typeface="Times New Roman" panose="02020603050405020304" pitchFamily="18" charset="0"/>
                <a:cs typeface="Times New Roman" panose="02020603050405020304" pitchFamily="18" charset="0"/>
              </a:rPr>
              <a:t>Quality and Reliability</a:t>
            </a:r>
          </a:p>
        </p:txBody>
      </p:sp>
      <p:sp>
        <p:nvSpPr>
          <p:cNvPr id="8" name="TextBox 7">
            <a:extLst>
              <a:ext uri="{FF2B5EF4-FFF2-40B4-BE49-F238E27FC236}">
                <a16:creationId xmlns:a16="http://schemas.microsoft.com/office/drawing/2014/main" id="{A0820D09-EC42-B4B9-FD8D-971BA9E0C2D5}"/>
              </a:ext>
            </a:extLst>
          </p:cNvPr>
          <p:cNvSpPr txBox="1"/>
          <p:nvPr/>
        </p:nvSpPr>
        <p:spPr>
          <a:xfrm>
            <a:off x="304038" y="112076"/>
            <a:ext cx="6094476" cy="461665"/>
          </a:xfrm>
          <a:prstGeom prst="rect">
            <a:avLst/>
          </a:prstGeom>
          <a:noFill/>
        </p:spPr>
        <p:txBody>
          <a:bodyPr wrap="square">
            <a:spAutoFit/>
          </a:bodyPr>
          <a:lstStyle/>
          <a:p>
            <a:r>
              <a:rPr lang="en-IN" sz="2400" dirty="0">
                <a:latin typeface="Bahnschrift SemiBold" panose="020B0502040204020203" pitchFamily="34" charset="0"/>
              </a:rPr>
              <a:t>Introduction </a:t>
            </a:r>
          </a:p>
        </p:txBody>
      </p:sp>
      <p:cxnSp>
        <p:nvCxnSpPr>
          <p:cNvPr id="10" name="Straight Connector 9">
            <a:extLst>
              <a:ext uri="{FF2B5EF4-FFF2-40B4-BE49-F238E27FC236}">
                <a16:creationId xmlns:a16="http://schemas.microsoft.com/office/drawing/2014/main" id="{097649C8-49E3-5ACB-2346-CF2DB2527B11}"/>
              </a:ext>
            </a:extLst>
          </p:cNvPr>
          <p:cNvCxnSpPr/>
          <p:nvPr/>
        </p:nvCxnSpPr>
        <p:spPr>
          <a:xfrm>
            <a:off x="0" y="573741"/>
            <a:ext cx="12192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220951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269330A5-9701-4D21-4CCC-742D1F9B425E}"/>
              </a:ext>
            </a:extLst>
          </p:cNvPr>
          <p:cNvSpPr>
            <a:spLocks noGrp="1"/>
          </p:cNvSpPr>
          <p:nvPr>
            <p:ph type="sldNum" sz="quarter" idx="12"/>
          </p:nvPr>
        </p:nvSpPr>
        <p:spPr>
          <a:xfrm>
            <a:off x="8610600" y="6356350"/>
            <a:ext cx="2743200" cy="365125"/>
          </a:xfrm>
        </p:spPr>
        <p:txBody>
          <a:bodyPr/>
          <a:lstStyle/>
          <a:p>
            <a:fld id="{CBD12358-51D2-46B3-9BDE-DF29528B9454}" type="slidenum">
              <a:rPr lang="en-US" b="1" smtClean="0"/>
              <a:pPr/>
              <a:t>3</a:t>
            </a:fld>
            <a:endParaRPr lang="en-US" b="1" dirty="0"/>
          </a:p>
        </p:txBody>
      </p:sp>
      <p:sp>
        <p:nvSpPr>
          <p:cNvPr id="8" name="TextBox 7">
            <a:extLst>
              <a:ext uri="{FF2B5EF4-FFF2-40B4-BE49-F238E27FC236}">
                <a16:creationId xmlns:a16="http://schemas.microsoft.com/office/drawing/2014/main" id="{A0820D09-EC42-B4B9-FD8D-971BA9E0C2D5}"/>
              </a:ext>
            </a:extLst>
          </p:cNvPr>
          <p:cNvSpPr txBox="1"/>
          <p:nvPr/>
        </p:nvSpPr>
        <p:spPr>
          <a:xfrm>
            <a:off x="304038" y="112076"/>
            <a:ext cx="6094476" cy="461665"/>
          </a:xfrm>
          <a:prstGeom prst="rect">
            <a:avLst/>
          </a:prstGeom>
          <a:noFill/>
        </p:spPr>
        <p:txBody>
          <a:bodyPr wrap="square">
            <a:spAutoFit/>
          </a:bodyPr>
          <a:lstStyle/>
          <a:p>
            <a:r>
              <a:rPr lang="en-IN" sz="2400" b="1" dirty="0">
                <a:latin typeface="Bahnschrift SemiBold" panose="020B0502040204020203" pitchFamily="34" charset="0"/>
              </a:rPr>
              <a:t>Understanding the Counter</a:t>
            </a:r>
          </a:p>
        </p:txBody>
      </p:sp>
      <p:cxnSp>
        <p:nvCxnSpPr>
          <p:cNvPr id="10" name="Straight Connector 9">
            <a:extLst>
              <a:ext uri="{FF2B5EF4-FFF2-40B4-BE49-F238E27FC236}">
                <a16:creationId xmlns:a16="http://schemas.microsoft.com/office/drawing/2014/main" id="{097649C8-49E3-5ACB-2346-CF2DB2527B11}"/>
              </a:ext>
            </a:extLst>
          </p:cNvPr>
          <p:cNvCxnSpPr/>
          <p:nvPr/>
        </p:nvCxnSpPr>
        <p:spPr>
          <a:xfrm>
            <a:off x="0" y="573741"/>
            <a:ext cx="12192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36826EE3-C4AD-45B4-8E23-3103666D8F88}"/>
              </a:ext>
            </a:extLst>
          </p:cNvPr>
          <p:cNvSpPr txBox="1"/>
          <p:nvPr/>
        </p:nvSpPr>
        <p:spPr>
          <a:xfrm>
            <a:off x="304038" y="636885"/>
            <a:ext cx="7334805" cy="6186309"/>
          </a:xfrm>
          <a:prstGeom prst="rect">
            <a:avLst/>
          </a:prstGeom>
          <a:noFill/>
        </p:spPr>
        <p:txBody>
          <a:bodyPr wrap="square" lIns="91440" tIns="45720" rIns="91440" bIns="45720" anchor="t">
            <a:spAutoFit/>
          </a:bodyPr>
          <a:lstStyle/>
          <a:p>
            <a:pPr marL="285750" indent="-285750">
              <a:buFont typeface="Arial" panose="020B0604020202020204" pitchFamily="34" charset="0"/>
              <a:buChar char="•"/>
            </a:pPr>
            <a:r>
              <a:rPr lang="en-IN" b="1" dirty="0">
                <a:latin typeface="Times New Roman" panose="02020603050405020304" pitchFamily="18" charset="0"/>
                <a:cs typeface="Times New Roman" panose="02020603050405020304" pitchFamily="18" charset="0"/>
              </a:rPr>
              <a:t>Definition</a:t>
            </a:r>
            <a:r>
              <a:rPr lang="en-IN" b="1" u="sng" dirty="0">
                <a:latin typeface="Times New Roman" panose="02020603050405020304" pitchFamily="18" charset="0"/>
                <a:cs typeface="Times New Roman" panose="02020603050405020304" pitchFamily="18" charset="0"/>
              </a:rPr>
              <a:t> </a:t>
            </a:r>
            <a:r>
              <a:rPr lang="en-IN" b="1" dirty="0">
                <a:latin typeface="Times New Roman" panose="02020603050405020304" pitchFamily="18" charset="0"/>
                <a:cs typeface="Times New Roman" panose="02020603050405020304" pitchFamily="18" charset="0"/>
              </a:rPr>
              <a:t>of a Counter:</a:t>
            </a:r>
          </a:p>
          <a:p>
            <a:pPr marL="285750" indent="-285750">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A counter is a sequential circuit that counts pulses, consisting of flip-flops triggered by a clock signal.</a:t>
            </a:r>
            <a:endParaRPr lang="en-IN" b="1"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endParaRPr lang="en-IN" b="1" u="sng"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b="1" dirty="0" smtClean="0">
                <a:latin typeface="Times New Roman" panose="02020603050405020304" pitchFamily="18" charset="0"/>
                <a:cs typeface="Times New Roman" panose="02020603050405020304" pitchFamily="18" charset="0"/>
              </a:rPr>
              <a:t>Types </a:t>
            </a:r>
            <a:r>
              <a:rPr lang="en-IN" b="1" dirty="0">
                <a:latin typeface="Times New Roman" panose="02020603050405020304" pitchFamily="18" charset="0"/>
                <a:cs typeface="Times New Roman" panose="02020603050405020304" pitchFamily="18" charset="0"/>
              </a:rPr>
              <a:t>of </a:t>
            </a:r>
            <a:r>
              <a:rPr lang="en-IN" b="1" dirty="0" smtClean="0">
                <a:latin typeface="Times New Roman" panose="02020603050405020304" pitchFamily="18" charset="0"/>
                <a:cs typeface="Times New Roman" panose="02020603050405020304" pitchFamily="18" charset="0"/>
              </a:rPr>
              <a:t>Counters:</a:t>
            </a:r>
            <a:endParaRPr lang="en-IN" b="1"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Asynchronous </a:t>
            </a:r>
            <a:r>
              <a:rPr lang="en-US" b="1" dirty="0" smtClean="0">
                <a:latin typeface="Times New Roman" panose="02020603050405020304" pitchFamily="18" charset="0"/>
                <a:cs typeface="Times New Roman" panose="02020603050405020304" pitchFamily="18" charset="0"/>
              </a:rPr>
              <a:t>Counters:</a:t>
            </a:r>
            <a:endParaRPr lang="en-US" b="1"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Flip-flops connected in series; the clock signal is applied to the first flip-flop (FF-A).Output of FF-A serves as the clock for FF-B</a:t>
            </a:r>
            <a:r>
              <a:rPr lang="en-US" dirty="0" smtClean="0">
                <a:latin typeface="Times New Roman" panose="02020603050405020304" pitchFamily="18" charset="0"/>
                <a:cs typeface="Times New Roman" panose="02020603050405020304" pitchFamily="18" charset="0"/>
              </a:rPr>
              <a:t>.</a:t>
            </a:r>
          </a:p>
          <a:p>
            <a:pPr marL="285750" indent="-285750">
              <a:buFont typeface="Wingdings" panose="05000000000000000000" pitchFamily="2" charset="2"/>
              <a:buChar char="Ø"/>
            </a:pPr>
            <a:endParaRPr lang="en-US" dirty="0">
              <a:latin typeface="Times New Roman" panose="02020603050405020304" pitchFamily="18" charset="0"/>
              <a:cs typeface="Times New Roman" panose="02020603050405020304" pitchFamily="18" charset="0"/>
            </a:endParaRPr>
          </a:p>
          <a:p>
            <a:r>
              <a:rPr lang="en-US" dirty="0" smtClean="0">
                <a:latin typeface="Times New Roman" panose="02020603050405020304" pitchFamily="18" charset="0"/>
                <a:cs typeface="Times New Roman" panose="02020603050405020304" pitchFamily="18" charset="0"/>
              </a:rPr>
              <a:t>     Ex:- </a:t>
            </a:r>
            <a:r>
              <a:rPr lang="en-US" b="1" dirty="0"/>
              <a:t> </a:t>
            </a:r>
            <a:r>
              <a:rPr lang="en-US" dirty="0" smtClean="0">
                <a:latin typeface="Times New Roman" panose="02020603050405020304" pitchFamily="18" charset="0"/>
                <a:cs typeface="Times New Roman" panose="02020603050405020304" pitchFamily="18" charset="0"/>
              </a:rPr>
              <a:t>Ripple</a:t>
            </a:r>
            <a:r>
              <a:rPr lang="en-US" b="1"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UP counter, Ripple DOWN counter</a:t>
            </a:r>
            <a:r>
              <a:rPr lang="en-US" b="1" dirty="0"/>
              <a:t>.</a:t>
            </a:r>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Synchronous Counters:</a:t>
            </a:r>
          </a:p>
          <a:p>
            <a:pPr marL="285750" indent="-285750">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All flip-flops receive the same clock signal simultaneously.</a:t>
            </a:r>
          </a:p>
          <a:p>
            <a:pPr marL="285750" indent="-285750">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Eliminates counting and propagation delays.</a:t>
            </a:r>
          </a:p>
          <a:p>
            <a:pPr marL="285750" indent="-285750">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FF-A operates as a toggle flip-flop; its output drives the next flip-flop</a:t>
            </a:r>
            <a:r>
              <a:rPr lang="en-US" b="1" dirty="0" smtClean="0">
                <a:latin typeface="Times New Roman" panose="02020603050405020304" pitchFamily="18" charset="0"/>
                <a:cs typeface="Times New Roman" panose="02020603050405020304" pitchFamily="18" charset="0"/>
              </a:rPr>
              <a:t>.</a:t>
            </a:r>
          </a:p>
          <a:p>
            <a:pPr marL="285750" indent="-285750">
              <a:buFont typeface="Wingdings" panose="05000000000000000000" pitchFamily="2" charset="2"/>
              <a:buChar char="Ø"/>
            </a:pPr>
            <a:endParaRPr lang="en-US" dirty="0">
              <a:latin typeface="Times New Roman" panose="02020603050405020304" pitchFamily="18" charset="0"/>
              <a:cs typeface="Times New Roman" panose="02020603050405020304" pitchFamily="18" charset="0"/>
            </a:endParaRPr>
          </a:p>
          <a:p>
            <a:r>
              <a:rPr lang="en-US" b="1" dirty="0" smtClean="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Ex:- </a:t>
            </a:r>
            <a:r>
              <a:rPr lang="en-IN" dirty="0" smtClean="0">
                <a:latin typeface="Times New Roman" panose="02020603050405020304" pitchFamily="18" charset="0"/>
                <a:cs typeface="Times New Roman" panose="02020603050405020304" pitchFamily="18" charset="0"/>
              </a:rPr>
              <a:t>Ring</a:t>
            </a:r>
            <a:r>
              <a:rPr lang="en-IN" dirty="0">
                <a:latin typeface="Times New Roman" panose="02020603050405020304" pitchFamily="18" charset="0"/>
                <a:cs typeface="Times New Roman" panose="02020603050405020304" pitchFamily="18" charset="0"/>
              </a:rPr>
              <a:t> </a:t>
            </a:r>
            <a:r>
              <a:rPr lang="en-IN" dirty="0" smtClean="0">
                <a:latin typeface="Times New Roman" panose="02020603050405020304" pitchFamily="18" charset="0"/>
                <a:cs typeface="Times New Roman" panose="02020603050405020304" pitchFamily="18" charset="0"/>
              </a:rPr>
              <a:t>counter</a:t>
            </a:r>
            <a:r>
              <a:rPr lang="en-IN" b="1" dirty="0" smtClean="0">
                <a:latin typeface="Times New Roman" panose="02020603050405020304" pitchFamily="18" charset="0"/>
                <a:cs typeface="Times New Roman" panose="02020603050405020304" pitchFamily="18" charset="0"/>
              </a:rPr>
              <a:t>,</a:t>
            </a:r>
            <a:r>
              <a:rPr lang="en-IN" b="1" dirty="0">
                <a:latin typeface="Times New Roman" panose="02020603050405020304" pitchFamily="18" charset="0"/>
                <a:cs typeface="Times New Roman" panose="02020603050405020304" pitchFamily="18" charset="0"/>
              </a:rPr>
              <a:t> </a:t>
            </a:r>
            <a:r>
              <a:rPr lang="en-IN" dirty="0">
                <a:latin typeface="Times New Roman" panose="02020603050405020304" pitchFamily="18" charset="0"/>
                <a:cs typeface="Times New Roman" panose="02020603050405020304" pitchFamily="18" charset="0"/>
              </a:rPr>
              <a:t>Johnson </a:t>
            </a:r>
            <a:r>
              <a:rPr lang="en-IN" dirty="0" smtClean="0">
                <a:latin typeface="Times New Roman" panose="02020603050405020304" pitchFamily="18" charset="0"/>
                <a:cs typeface="Times New Roman" panose="02020603050405020304" pitchFamily="18" charset="0"/>
              </a:rPr>
              <a:t>counter</a:t>
            </a:r>
            <a:r>
              <a:rPr lang="en-IN" b="1" dirty="0" smtClean="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a:p>
            <a:endParaRPr lang="en-US" b="1" dirty="0">
              <a:latin typeface="Times New Roman" panose="02020603050405020304" pitchFamily="18" charset="0"/>
              <a:cs typeface="Times New Roman" panose="02020603050405020304" pitchFamily="18" charset="0"/>
            </a:endParaRPr>
          </a:p>
          <a:p>
            <a:endParaRPr lang="en-IN" b="1"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b="1" dirty="0">
              <a:latin typeface="Times New Roman" panose="02020603050405020304" pitchFamily="18" charset="0"/>
              <a:cs typeface="Times New Roman" panose="02020603050405020304" pitchFamily="18" charset="0"/>
            </a:endParaRPr>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76746" y="628092"/>
            <a:ext cx="4815254" cy="3066274"/>
          </a:xfrm>
          <a:prstGeom prst="rect">
            <a:avLst/>
          </a:prstGeom>
        </p:spPr>
      </p:pic>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76747" y="3694367"/>
            <a:ext cx="4815254" cy="2759188"/>
          </a:xfrm>
          <a:prstGeom prst="rect">
            <a:avLst/>
          </a:prstGeom>
        </p:spPr>
      </p:pic>
    </p:spTree>
    <p:extLst>
      <p:ext uri="{BB962C8B-B14F-4D97-AF65-F5344CB8AC3E}">
        <p14:creationId xmlns:p14="http://schemas.microsoft.com/office/powerpoint/2010/main" val="221413497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269330A5-9701-4D21-4CCC-742D1F9B425E}"/>
              </a:ext>
            </a:extLst>
          </p:cNvPr>
          <p:cNvSpPr>
            <a:spLocks noGrp="1"/>
          </p:cNvSpPr>
          <p:nvPr>
            <p:ph type="sldNum" sz="quarter" idx="12"/>
          </p:nvPr>
        </p:nvSpPr>
        <p:spPr>
          <a:xfrm>
            <a:off x="8610600" y="6356350"/>
            <a:ext cx="2743200" cy="365125"/>
          </a:xfrm>
        </p:spPr>
        <p:txBody>
          <a:bodyPr/>
          <a:lstStyle/>
          <a:p>
            <a:fld id="{CBD12358-51D2-46B3-9BDE-DF29528B9454}" type="slidenum">
              <a:rPr lang="en-US" smtClean="0"/>
              <a:pPr/>
              <a:t>4</a:t>
            </a:fld>
            <a:endParaRPr lang="en-US" dirty="0"/>
          </a:p>
        </p:txBody>
      </p:sp>
      <p:sp>
        <p:nvSpPr>
          <p:cNvPr id="6" name="TextBox 5">
            <a:extLst>
              <a:ext uri="{FF2B5EF4-FFF2-40B4-BE49-F238E27FC236}">
                <a16:creationId xmlns:a16="http://schemas.microsoft.com/office/drawing/2014/main" id="{E35277FC-B456-1171-620F-728687FC9F8B}"/>
              </a:ext>
            </a:extLst>
          </p:cNvPr>
          <p:cNvSpPr txBox="1"/>
          <p:nvPr/>
        </p:nvSpPr>
        <p:spPr>
          <a:xfrm>
            <a:off x="0" y="573741"/>
            <a:ext cx="12192000" cy="5447645"/>
          </a:xfrm>
          <a:prstGeom prst="rect">
            <a:avLst/>
          </a:prstGeom>
          <a:noFill/>
          <a:ln>
            <a:noFill/>
          </a:ln>
        </p:spPr>
        <p:txBody>
          <a:bodyPr wrap="square">
            <a:spAutoFit/>
          </a:bodyPr>
          <a:lstStyle/>
          <a:p>
            <a:pPr marL="285750" indent="-285750">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RTL (Register Transfer Level) design represents a circuit's functionality and data flow using hardware description languages (HDLs</a:t>
            </a:r>
            <a:r>
              <a:rPr lang="en-US" dirty="0" smtClean="0">
                <a:latin typeface="Times New Roman" panose="02020603050405020304" pitchFamily="18" charset="0"/>
                <a:cs typeface="Times New Roman" panose="02020603050405020304" pitchFamily="18" charset="0"/>
              </a:rPr>
              <a:t>).</a:t>
            </a:r>
          </a:p>
          <a:p>
            <a:pPr marL="285750" indent="-285750">
              <a:buFont typeface="Wingdings" panose="05000000000000000000" pitchFamily="2" charset="2"/>
              <a:buChar char="Ø"/>
            </a:pPr>
            <a:endParaRPr lang="en-US" dirty="0">
              <a:latin typeface="Times New Roman" panose="02020603050405020304" pitchFamily="18" charset="0"/>
              <a:cs typeface="Times New Roman" panose="02020603050405020304" pitchFamily="18" charset="0"/>
            </a:endParaRPr>
          </a:p>
          <a:p>
            <a:r>
              <a:rPr lang="en-US" b="1" dirty="0" smtClean="0">
                <a:latin typeface="Times New Roman" panose="02020603050405020304" pitchFamily="18" charset="0"/>
                <a:cs typeface="Times New Roman" panose="02020603050405020304" pitchFamily="18" charset="0"/>
              </a:rPr>
              <a:t> Simulation</a:t>
            </a:r>
            <a:r>
              <a:rPr lang="en-US" b="1" dirty="0">
                <a:latin typeface="Times New Roman" panose="02020603050405020304" pitchFamily="18" charset="0"/>
                <a:cs typeface="Times New Roman" panose="02020603050405020304" pitchFamily="18" charset="0"/>
              </a:rPr>
              <a:t>:</a:t>
            </a:r>
          </a:p>
          <a:p>
            <a:endParaRPr lang="en-US"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Verify the functionality of the RTL design through simulation tools.</a:t>
            </a:r>
          </a:p>
          <a:p>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b="1" dirty="0" smtClean="0">
                <a:latin typeface="Times New Roman" panose="02020603050405020304" pitchFamily="18" charset="0"/>
                <a:cs typeface="Times New Roman" panose="02020603050405020304" pitchFamily="18" charset="0"/>
              </a:rPr>
              <a:t>Counter </a:t>
            </a:r>
            <a:r>
              <a:rPr lang="en-US" b="1" dirty="0">
                <a:latin typeface="Times New Roman" panose="02020603050405020304" pitchFamily="18" charset="0"/>
                <a:cs typeface="Times New Roman" panose="02020603050405020304" pitchFamily="18" charset="0"/>
              </a:rPr>
              <a:t>Design in RTL(HDL Code</a:t>
            </a:r>
            <a:r>
              <a:rPr lang="en-US" b="1" dirty="0" smtClean="0">
                <a:latin typeface="Times New Roman" panose="02020603050405020304" pitchFamily="18" charset="0"/>
                <a:cs typeface="Times New Roman" panose="02020603050405020304" pitchFamily="18" charset="0"/>
              </a:rPr>
              <a:t>):                                          </a:t>
            </a:r>
            <a:endParaRPr lang="en-US" b="1"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r>
              <a:rPr lang="en-US" sz="1400" dirty="0" smtClean="0">
                <a:latin typeface="Times New Roman" panose="02020603050405020304" pitchFamily="18" charset="0"/>
                <a:cs typeface="Times New Roman" panose="02020603050405020304" pitchFamily="18" charset="0"/>
              </a:rPr>
              <a:t>module </a:t>
            </a:r>
            <a:r>
              <a:rPr lang="en-US" sz="1400" dirty="0">
                <a:latin typeface="Times New Roman" panose="02020603050405020304" pitchFamily="18" charset="0"/>
                <a:cs typeface="Times New Roman" panose="02020603050405020304" pitchFamily="18" charset="0"/>
              </a:rPr>
              <a:t>counter (  input clk, </a:t>
            </a:r>
          </a:p>
          <a:p>
            <a:r>
              <a:rPr lang="en-US" sz="1400" dirty="0">
                <a:latin typeface="Times New Roman" panose="02020603050405020304" pitchFamily="18" charset="0"/>
                <a:cs typeface="Times New Roman" panose="02020603050405020304" pitchFamily="18" charset="0"/>
              </a:rPr>
              <a:t>                              input rstn, </a:t>
            </a:r>
          </a:p>
          <a:p>
            <a:r>
              <a:rPr lang="en-US" sz="1400" dirty="0">
                <a:latin typeface="Times New Roman" panose="02020603050405020304" pitchFamily="18" charset="0"/>
                <a:cs typeface="Times New Roman" panose="02020603050405020304" pitchFamily="18" charset="0"/>
              </a:rPr>
              <a:t>                              output reg [3:0]); </a:t>
            </a:r>
          </a:p>
          <a:p>
            <a:endParaRPr lang="en-US" sz="1400" dirty="0">
              <a:latin typeface="Times New Roman" panose="02020603050405020304" pitchFamily="18" charset="0"/>
              <a:cs typeface="Times New Roman" panose="02020603050405020304" pitchFamily="18" charset="0"/>
            </a:endParaRPr>
          </a:p>
          <a:p>
            <a:r>
              <a:rPr lang="en-US" sz="1400" dirty="0">
                <a:latin typeface="Times New Roman" panose="02020603050405020304" pitchFamily="18" charset="0"/>
                <a:cs typeface="Times New Roman" panose="02020603050405020304" pitchFamily="18" charset="0"/>
              </a:rPr>
              <a:t>  always @ (posedge clk) begin </a:t>
            </a:r>
          </a:p>
          <a:p>
            <a:r>
              <a:rPr lang="en-US" sz="1400" dirty="0">
                <a:latin typeface="Times New Roman" panose="02020603050405020304" pitchFamily="18" charset="0"/>
                <a:cs typeface="Times New Roman" panose="02020603050405020304" pitchFamily="18" charset="0"/>
              </a:rPr>
              <a:t>       if (!rstn)     </a:t>
            </a:r>
          </a:p>
          <a:p>
            <a:r>
              <a:rPr lang="en-US" sz="1400" dirty="0">
                <a:latin typeface="Times New Roman" panose="02020603050405020304" pitchFamily="18" charset="0"/>
                <a:cs typeface="Times New Roman" panose="02020603050405020304" pitchFamily="18" charset="0"/>
              </a:rPr>
              <a:t>          out &lt;= 0; </a:t>
            </a:r>
          </a:p>
          <a:p>
            <a:r>
              <a:rPr lang="en-US" sz="1400" dirty="0">
                <a:latin typeface="Times New Roman" panose="02020603050405020304" pitchFamily="18" charset="0"/>
                <a:cs typeface="Times New Roman" panose="02020603050405020304" pitchFamily="18" charset="0"/>
              </a:rPr>
              <a:t>       else      </a:t>
            </a:r>
          </a:p>
          <a:p>
            <a:r>
              <a:rPr lang="en-US" sz="1400" dirty="0">
                <a:latin typeface="Times New Roman" panose="02020603050405020304" pitchFamily="18" charset="0"/>
                <a:cs typeface="Times New Roman" panose="02020603050405020304" pitchFamily="18" charset="0"/>
              </a:rPr>
              <a:t>          out &lt;= out + 1;   </a:t>
            </a:r>
          </a:p>
          <a:p>
            <a:endParaRPr lang="en-US" sz="1400" dirty="0">
              <a:latin typeface="Times New Roman" panose="02020603050405020304" pitchFamily="18" charset="0"/>
              <a:cs typeface="Times New Roman" panose="02020603050405020304" pitchFamily="18" charset="0"/>
            </a:endParaRPr>
          </a:p>
          <a:p>
            <a:r>
              <a:rPr lang="en-US" sz="1400" dirty="0">
                <a:latin typeface="Times New Roman" panose="02020603050405020304" pitchFamily="18" charset="0"/>
                <a:cs typeface="Times New Roman" panose="02020603050405020304" pitchFamily="18" charset="0"/>
              </a:rPr>
              <a:t>  end</a:t>
            </a:r>
          </a:p>
          <a:p>
            <a:r>
              <a:rPr lang="en-US" sz="1400" dirty="0">
                <a:latin typeface="Times New Roman" panose="02020603050405020304" pitchFamily="18" charset="0"/>
                <a:cs typeface="Times New Roman" panose="02020603050405020304" pitchFamily="18" charset="0"/>
              </a:rPr>
              <a:t>endmodule</a:t>
            </a:r>
          </a:p>
          <a:p>
            <a:endParaRPr lang="en-US"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A0820D09-EC42-B4B9-FD8D-971BA9E0C2D5}"/>
              </a:ext>
            </a:extLst>
          </p:cNvPr>
          <p:cNvSpPr txBox="1"/>
          <p:nvPr/>
        </p:nvSpPr>
        <p:spPr>
          <a:xfrm>
            <a:off x="304038" y="112076"/>
            <a:ext cx="6094476" cy="461665"/>
          </a:xfrm>
          <a:prstGeom prst="rect">
            <a:avLst/>
          </a:prstGeom>
          <a:noFill/>
        </p:spPr>
        <p:txBody>
          <a:bodyPr wrap="square">
            <a:spAutoFit/>
          </a:bodyPr>
          <a:lstStyle/>
          <a:p>
            <a:r>
              <a:rPr lang="en-US" sz="2400" dirty="0">
                <a:latin typeface="Bahnschrift SemiBold" panose="020B0502040204020203" pitchFamily="34" charset="0"/>
              </a:rPr>
              <a:t>RTL Design and Simulation</a:t>
            </a:r>
            <a:endParaRPr lang="en-IN" sz="2400" dirty="0">
              <a:latin typeface="Bahnschrift SemiBold" panose="020B0502040204020203" pitchFamily="34" charset="0"/>
            </a:endParaRPr>
          </a:p>
        </p:txBody>
      </p:sp>
      <p:cxnSp>
        <p:nvCxnSpPr>
          <p:cNvPr id="10" name="Straight Connector 9">
            <a:extLst>
              <a:ext uri="{FF2B5EF4-FFF2-40B4-BE49-F238E27FC236}">
                <a16:creationId xmlns:a16="http://schemas.microsoft.com/office/drawing/2014/main" id="{097649C8-49E3-5ACB-2346-CF2DB2527B11}"/>
              </a:ext>
            </a:extLst>
          </p:cNvPr>
          <p:cNvCxnSpPr/>
          <p:nvPr/>
        </p:nvCxnSpPr>
        <p:spPr>
          <a:xfrm>
            <a:off x="0" y="573741"/>
            <a:ext cx="12192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5139103" y="2517098"/>
            <a:ext cx="6942993" cy="4093428"/>
          </a:xfrm>
          <a:prstGeom prst="rect">
            <a:avLst/>
          </a:prstGeom>
          <a:noFill/>
          <a:ln>
            <a:solidFill>
              <a:schemeClr val="bg1"/>
            </a:solidFill>
          </a:ln>
        </p:spPr>
        <p:txBody>
          <a:bodyPr wrap="square" rtlCol="0">
            <a:spAutoFit/>
          </a:bodyPr>
          <a:lstStyle/>
          <a:p>
            <a:pPr marL="285750" indent="-285750">
              <a:buFont typeface="Arial" panose="020B0604020202020204" pitchFamily="34" charset="0"/>
              <a:buChar char="•"/>
            </a:pPr>
            <a:r>
              <a:rPr lang="en-US" b="1" dirty="0" smtClean="0">
                <a:latin typeface="Times New Roman" panose="02020603050405020304" pitchFamily="18" charset="0"/>
                <a:cs typeface="Times New Roman" panose="02020603050405020304" pitchFamily="18" charset="0"/>
              </a:rPr>
              <a:t>Test bench:</a:t>
            </a:r>
          </a:p>
          <a:p>
            <a:endParaRPr lang="en-US" b="1" dirty="0">
              <a:latin typeface="Times New Roman" panose="02020603050405020304" pitchFamily="18" charset="0"/>
              <a:cs typeface="Times New Roman" panose="02020603050405020304" pitchFamily="18" charset="0"/>
            </a:endParaRPr>
          </a:p>
          <a:p>
            <a:r>
              <a:rPr lang="en-US" sz="1400" b="1" dirty="0" smtClean="0">
                <a:latin typeface="Times New Roman" panose="02020603050405020304" pitchFamily="18" charset="0"/>
                <a:cs typeface="Times New Roman" panose="02020603050405020304" pitchFamily="18" charset="0"/>
              </a:rPr>
              <a:t>`</a:t>
            </a:r>
            <a:r>
              <a:rPr lang="en-US" sz="1400" dirty="0">
                <a:latin typeface="Times New Roman" panose="02020603050405020304" pitchFamily="18" charset="0"/>
                <a:cs typeface="Times New Roman" panose="02020603050405020304" pitchFamily="18" charset="0"/>
              </a:rPr>
              <a:t>timescale 1ns / </a:t>
            </a:r>
            <a:r>
              <a:rPr lang="en-US" sz="1400" dirty="0" smtClean="0">
                <a:latin typeface="Times New Roman" panose="02020603050405020304" pitchFamily="18" charset="0"/>
                <a:cs typeface="Times New Roman" panose="02020603050405020304" pitchFamily="18" charset="0"/>
              </a:rPr>
              <a:t>1ps</a:t>
            </a:r>
          </a:p>
          <a:p>
            <a:r>
              <a:rPr lang="en-US" sz="1400" dirty="0" smtClean="0">
                <a:latin typeface="Times New Roman" panose="02020603050405020304" pitchFamily="18" charset="0"/>
                <a:cs typeface="Times New Roman" panose="02020603050405020304" pitchFamily="18" charset="0"/>
              </a:rPr>
              <a:t> module </a:t>
            </a:r>
            <a:r>
              <a:rPr lang="en-US" sz="1400" dirty="0">
                <a:latin typeface="Times New Roman" panose="02020603050405020304" pitchFamily="18" charset="0"/>
                <a:cs typeface="Times New Roman" panose="02020603050405020304" pitchFamily="18" charset="0"/>
              </a:rPr>
              <a:t>tb_counter</a:t>
            </a:r>
            <a:r>
              <a:rPr lang="en-US" sz="1400" dirty="0" smtClean="0">
                <a:latin typeface="Times New Roman" panose="02020603050405020304" pitchFamily="18" charset="0"/>
                <a:cs typeface="Times New Roman" panose="02020603050405020304" pitchFamily="18" charset="0"/>
              </a:rPr>
              <a:t>();</a:t>
            </a:r>
          </a:p>
          <a:p>
            <a:r>
              <a:rPr lang="en-US" sz="1400" dirty="0" smtClean="0">
                <a:latin typeface="Times New Roman" panose="02020603050405020304" pitchFamily="18" charset="0"/>
                <a:cs typeface="Times New Roman" panose="02020603050405020304" pitchFamily="18" charset="0"/>
              </a:rPr>
              <a:t>   reg </a:t>
            </a:r>
            <a:r>
              <a:rPr lang="en-US" sz="1400" dirty="0">
                <a:latin typeface="Times New Roman" panose="02020603050405020304" pitchFamily="18" charset="0"/>
                <a:cs typeface="Times New Roman" panose="02020603050405020304" pitchFamily="18" charset="0"/>
              </a:rPr>
              <a:t>clk</a:t>
            </a:r>
            <a:r>
              <a:rPr lang="en-US" sz="1400" dirty="0" smtClean="0">
                <a:latin typeface="Times New Roman" panose="02020603050405020304" pitchFamily="18" charset="0"/>
                <a:cs typeface="Times New Roman" panose="02020603050405020304" pitchFamily="18" charset="0"/>
              </a:rPr>
              <a:t>;</a:t>
            </a:r>
          </a:p>
          <a:p>
            <a:r>
              <a:rPr lang="en-US" sz="1400" dirty="0" smtClean="0">
                <a:latin typeface="Times New Roman" panose="02020603050405020304" pitchFamily="18" charset="0"/>
                <a:cs typeface="Times New Roman" panose="02020603050405020304" pitchFamily="18" charset="0"/>
              </a:rPr>
              <a:t>   reg </a:t>
            </a:r>
            <a:r>
              <a:rPr lang="en-US" sz="1400" dirty="0">
                <a:latin typeface="Times New Roman" panose="02020603050405020304" pitchFamily="18" charset="0"/>
                <a:cs typeface="Times New Roman" panose="02020603050405020304" pitchFamily="18" charset="0"/>
              </a:rPr>
              <a:t>rstn</a:t>
            </a:r>
            <a:r>
              <a:rPr lang="en-US" sz="1400" dirty="0" smtClean="0">
                <a:latin typeface="Times New Roman" panose="02020603050405020304" pitchFamily="18" charset="0"/>
                <a:cs typeface="Times New Roman" panose="02020603050405020304" pitchFamily="18" charset="0"/>
              </a:rPr>
              <a:t>;</a:t>
            </a:r>
          </a:p>
          <a:p>
            <a:r>
              <a:rPr lang="en-US" sz="1400" dirty="0" smtClean="0">
                <a:latin typeface="Times New Roman" panose="02020603050405020304" pitchFamily="18" charset="0"/>
                <a:cs typeface="Times New Roman" panose="02020603050405020304" pitchFamily="18" charset="0"/>
              </a:rPr>
              <a:t>   wire </a:t>
            </a:r>
            <a:r>
              <a:rPr lang="en-US" sz="1400" dirty="0">
                <a:latin typeface="Times New Roman" panose="02020603050405020304" pitchFamily="18" charset="0"/>
                <a:cs typeface="Times New Roman" panose="02020603050405020304" pitchFamily="18" charset="0"/>
              </a:rPr>
              <a:t>[3:0] out</a:t>
            </a:r>
            <a:r>
              <a:rPr lang="en-US" sz="1400" dirty="0" smtClean="0">
                <a:latin typeface="Times New Roman" panose="02020603050405020304" pitchFamily="18" charset="0"/>
                <a:cs typeface="Times New Roman" panose="02020603050405020304" pitchFamily="18" charset="0"/>
              </a:rPr>
              <a:t>;</a:t>
            </a:r>
          </a:p>
          <a:p>
            <a:r>
              <a:rPr lang="en-US" sz="1400" dirty="0" smtClean="0">
                <a:latin typeface="Times New Roman" panose="02020603050405020304" pitchFamily="18" charset="0"/>
                <a:cs typeface="Times New Roman" panose="02020603050405020304" pitchFamily="18" charset="0"/>
              </a:rPr>
              <a:t> counter </a:t>
            </a:r>
            <a:r>
              <a:rPr lang="en-US" sz="1400" dirty="0">
                <a:latin typeface="Times New Roman" panose="02020603050405020304" pitchFamily="18" charset="0"/>
                <a:cs typeface="Times New Roman" panose="02020603050405020304" pitchFamily="18" charset="0"/>
              </a:rPr>
              <a:t>uut </a:t>
            </a:r>
            <a:r>
              <a:rPr lang="en-US" sz="1400" dirty="0" smtClean="0">
                <a:latin typeface="Times New Roman" panose="02020603050405020304" pitchFamily="18" charset="0"/>
                <a:cs typeface="Times New Roman" panose="02020603050405020304" pitchFamily="18" charset="0"/>
              </a:rPr>
              <a:t>(.</a:t>
            </a:r>
            <a:r>
              <a:rPr lang="en-US" sz="1400" dirty="0">
                <a:latin typeface="Times New Roman" panose="02020603050405020304" pitchFamily="18" charset="0"/>
                <a:cs typeface="Times New Roman" panose="02020603050405020304" pitchFamily="18" charset="0"/>
              </a:rPr>
              <a:t>clk(clk), </a:t>
            </a:r>
            <a:r>
              <a:rPr lang="en-US" sz="1400" dirty="0" smtClean="0">
                <a:latin typeface="Times New Roman" panose="02020603050405020304" pitchFamily="18" charset="0"/>
                <a:cs typeface="Times New Roman" panose="02020603050405020304" pitchFamily="18" charset="0"/>
              </a:rPr>
              <a:t>.</a:t>
            </a:r>
            <a:r>
              <a:rPr lang="en-US" sz="1400" dirty="0">
                <a:latin typeface="Times New Roman" panose="02020603050405020304" pitchFamily="18" charset="0"/>
                <a:cs typeface="Times New Roman" panose="02020603050405020304" pitchFamily="18" charset="0"/>
              </a:rPr>
              <a:t>rstn(rstn), </a:t>
            </a:r>
            <a:r>
              <a:rPr lang="en-US" sz="1400" dirty="0" smtClean="0">
                <a:latin typeface="Times New Roman" panose="02020603050405020304" pitchFamily="18" charset="0"/>
                <a:cs typeface="Times New Roman" panose="02020603050405020304" pitchFamily="18" charset="0"/>
              </a:rPr>
              <a:t>.</a:t>
            </a:r>
            <a:r>
              <a:rPr lang="en-US" sz="1400" dirty="0">
                <a:latin typeface="Times New Roman" panose="02020603050405020304" pitchFamily="18" charset="0"/>
                <a:cs typeface="Times New Roman" panose="02020603050405020304" pitchFamily="18" charset="0"/>
              </a:rPr>
              <a:t>out(out</a:t>
            </a:r>
            <a:r>
              <a:rPr lang="en-US" sz="1400" dirty="0" smtClean="0">
                <a:latin typeface="Times New Roman" panose="02020603050405020304" pitchFamily="18" charset="0"/>
                <a:cs typeface="Times New Roman" panose="02020603050405020304" pitchFamily="18" charset="0"/>
              </a:rPr>
              <a:t>));</a:t>
            </a:r>
          </a:p>
          <a:p>
            <a:r>
              <a:rPr lang="en-US" sz="1400" dirty="0" smtClean="0">
                <a:latin typeface="Times New Roman" panose="02020603050405020304" pitchFamily="18" charset="0"/>
                <a:cs typeface="Times New Roman" panose="02020603050405020304" pitchFamily="18" charset="0"/>
              </a:rPr>
              <a:t>  always #5 clk = ~clk; </a:t>
            </a:r>
          </a:p>
          <a:p>
            <a:r>
              <a:rPr lang="en-US" sz="1400" dirty="0" smtClean="0">
                <a:latin typeface="Times New Roman" panose="02020603050405020304" pitchFamily="18" charset="0"/>
                <a:cs typeface="Times New Roman" panose="02020603050405020304" pitchFamily="18" charset="0"/>
              </a:rPr>
              <a:t>  initial </a:t>
            </a:r>
            <a:r>
              <a:rPr lang="en-US" sz="1400" dirty="0">
                <a:latin typeface="Times New Roman" panose="02020603050405020304" pitchFamily="18" charset="0"/>
                <a:cs typeface="Times New Roman" panose="02020603050405020304" pitchFamily="18" charset="0"/>
              </a:rPr>
              <a:t>begin    </a:t>
            </a:r>
            <a:endParaRPr lang="en-US" sz="1400" dirty="0" smtClean="0">
              <a:latin typeface="Times New Roman" panose="02020603050405020304" pitchFamily="18" charset="0"/>
              <a:cs typeface="Times New Roman" panose="02020603050405020304" pitchFamily="18" charset="0"/>
            </a:endParaRPr>
          </a:p>
          <a:p>
            <a:r>
              <a:rPr lang="en-US" sz="1400" dirty="0">
                <a:latin typeface="Times New Roman" panose="02020603050405020304" pitchFamily="18" charset="0"/>
                <a:cs typeface="Times New Roman" panose="02020603050405020304" pitchFamily="18" charset="0"/>
              </a:rPr>
              <a:t> </a:t>
            </a:r>
            <a:r>
              <a:rPr lang="en-US" sz="1400" dirty="0" smtClean="0">
                <a:latin typeface="Times New Roman" panose="02020603050405020304" pitchFamily="18" charset="0"/>
                <a:cs typeface="Times New Roman" panose="02020603050405020304" pitchFamily="18" charset="0"/>
              </a:rPr>
              <a:t>   $</a:t>
            </a:r>
            <a:r>
              <a:rPr lang="en-US" sz="1400" dirty="0">
                <a:latin typeface="Times New Roman" panose="02020603050405020304" pitchFamily="18" charset="0"/>
                <a:cs typeface="Times New Roman" panose="02020603050405020304" pitchFamily="18" charset="0"/>
              </a:rPr>
              <a:t>monitor("Time: %0d, out: %b", $time, out</a:t>
            </a:r>
            <a:r>
              <a:rPr lang="en-US" sz="1400" dirty="0" smtClean="0">
                <a:latin typeface="Times New Roman" panose="02020603050405020304" pitchFamily="18" charset="0"/>
                <a:cs typeface="Times New Roman" panose="02020603050405020304" pitchFamily="18" charset="0"/>
              </a:rPr>
              <a:t>);</a:t>
            </a:r>
          </a:p>
          <a:p>
            <a:r>
              <a:rPr lang="en-US" sz="1400" dirty="0">
                <a:latin typeface="Times New Roman" panose="02020603050405020304" pitchFamily="18" charset="0"/>
                <a:cs typeface="Times New Roman" panose="02020603050405020304" pitchFamily="18" charset="0"/>
              </a:rPr>
              <a:t>  </a:t>
            </a:r>
            <a:r>
              <a:rPr lang="en-US" sz="1400" dirty="0" smtClean="0">
                <a:latin typeface="Times New Roman" panose="02020603050405020304" pitchFamily="18" charset="0"/>
                <a:cs typeface="Times New Roman" panose="02020603050405020304" pitchFamily="18" charset="0"/>
              </a:rPr>
              <a:t>   </a:t>
            </a:r>
            <a:r>
              <a:rPr lang="en-US" sz="1400" dirty="0">
                <a:latin typeface="Times New Roman" panose="02020603050405020304" pitchFamily="18" charset="0"/>
                <a:cs typeface="Times New Roman" panose="02020603050405020304" pitchFamily="18" charset="0"/>
              </a:rPr>
              <a:t>clk = 0;    rstn = 0</a:t>
            </a:r>
            <a:r>
              <a:rPr lang="en-US" sz="1400" dirty="0" smtClean="0">
                <a:latin typeface="Times New Roman" panose="02020603050405020304" pitchFamily="18" charset="0"/>
                <a:cs typeface="Times New Roman" panose="02020603050405020304" pitchFamily="18" charset="0"/>
              </a:rPr>
              <a:t>;</a:t>
            </a:r>
          </a:p>
          <a:p>
            <a:r>
              <a:rPr lang="en-US" sz="1400" dirty="0">
                <a:latin typeface="Times New Roman" panose="02020603050405020304" pitchFamily="18" charset="0"/>
                <a:cs typeface="Times New Roman" panose="02020603050405020304" pitchFamily="18" charset="0"/>
              </a:rPr>
              <a:t>   </a:t>
            </a:r>
            <a:r>
              <a:rPr lang="en-US" sz="1400" dirty="0" smtClean="0">
                <a:latin typeface="Times New Roman" panose="02020603050405020304" pitchFamily="18" charset="0"/>
                <a:cs typeface="Times New Roman" panose="02020603050405020304" pitchFamily="18" charset="0"/>
              </a:rPr>
              <a:t>  </a:t>
            </a:r>
            <a:r>
              <a:rPr lang="en-US" sz="1400" dirty="0">
                <a:latin typeface="Times New Roman" panose="02020603050405020304" pitchFamily="18" charset="0"/>
                <a:cs typeface="Times New Roman" panose="02020603050405020304" pitchFamily="18" charset="0"/>
              </a:rPr>
              <a:t>#10;    </a:t>
            </a:r>
            <a:endParaRPr lang="en-US" sz="1400" dirty="0" smtClean="0">
              <a:latin typeface="Times New Roman" panose="02020603050405020304" pitchFamily="18" charset="0"/>
              <a:cs typeface="Times New Roman" panose="02020603050405020304" pitchFamily="18" charset="0"/>
            </a:endParaRPr>
          </a:p>
          <a:p>
            <a:r>
              <a:rPr lang="en-US" sz="1400" dirty="0">
                <a:latin typeface="Times New Roman" panose="02020603050405020304" pitchFamily="18" charset="0"/>
                <a:cs typeface="Times New Roman" panose="02020603050405020304" pitchFamily="18" charset="0"/>
              </a:rPr>
              <a:t> </a:t>
            </a:r>
            <a:r>
              <a:rPr lang="en-US" sz="1400" dirty="0" smtClean="0">
                <a:latin typeface="Times New Roman" panose="02020603050405020304" pitchFamily="18" charset="0"/>
                <a:cs typeface="Times New Roman" panose="02020603050405020304" pitchFamily="18" charset="0"/>
              </a:rPr>
              <a:t>    rstn </a:t>
            </a:r>
            <a:r>
              <a:rPr lang="en-US" sz="1400" dirty="0">
                <a:latin typeface="Times New Roman" panose="02020603050405020304" pitchFamily="18" charset="0"/>
                <a:cs typeface="Times New Roman" panose="02020603050405020304" pitchFamily="18" charset="0"/>
              </a:rPr>
              <a:t>= 1</a:t>
            </a:r>
            <a:r>
              <a:rPr lang="en-US" sz="1400" dirty="0" smtClean="0">
                <a:latin typeface="Times New Roman" panose="02020603050405020304" pitchFamily="18" charset="0"/>
                <a:cs typeface="Times New Roman" panose="02020603050405020304" pitchFamily="18" charset="0"/>
              </a:rPr>
              <a:t>;</a:t>
            </a:r>
          </a:p>
          <a:p>
            <a:r>
              <a:rPr lang="en-US" sz="1400" dirty="0">
                <a:latin typeface="Times New Roman" panose="02020603050405020304" pitchFamily="18" charset="0"/>
                <a:cs typeface="Times New Roman" panose="02020603050405020304" pitchFamily="18" charset="0"/>
              </a:rPr>
              <a:t>     </a:t>
            </a:r>
            <a:r>
              <a:rPr lang="en-US" sz="1400" dirty="0" smtClean="0">
                <a:latin typeface="Times New Roman" panose="02020603050405020304" pitchFamily="18" charset="0"/>
                <a:cs typeface="Times New Roman" panose="02020603050405020304" pitchFamily="18" charset="0"/>
              </a:rPr>
              <a:t>#</a:t>
            </a:r>
            <a:r>
              <a:rPr lang="en-US" sz="1400" dirty="0">
                <a:latin typeface="Times New Roman" panose="02020603050405020304" pitchFamily="18" charset="0"/>
                <a:cs typeface="Times New Roman" panose="02020603050405020304" pitchFamily="18" charset="0"/>
              </a:rPr>
              <a:t>100</a:t>
            </a:r>
            <a:r>
              <a:rPr lang="en-US" sz="1400" dirty="0" smtClean="0">
                <a:latin typeface="Times New Roman" panose="02020603050405020304" pitchFamily="18" charset="0"/>
                <a:cs typeface="Times New Roman" panose="02020603050405020304" pitchFamily="18" charset="0"/>
              </a:rPr>
              <a:t>;</a:t>
            </a:r>
          </a:p>
          <a:p>
            <a:r>
              <a:rPr lang="en-US" sz="1400" dirty="0">
                <a:latin typeface="Times New Roman" panose="02020603050405020304" pitchFamily="18" charset="0"/>
                <a:cs typeface="Times New Roman" panose="02020603050405020304" pitchFamily="18" charset="0"/>
              </a:rPr>
              <a:t>    </a:t>
            </a:r>
            <a:r>
              <a:rPr lang="en-US" sz="1400" dirty="0" smtClean="0">
                <a:latin typeface="Times New Roman" panose="02020603050405020304" pitchFamily="18" charset="0"/>
                <a:cs typeface="Times New Roman" panose="02020603050405020304" pitchFamily="18" charset="0"/>
              </a:rPr>
              <a:t> $</a:t>
            </a:r>
            <a:r>
              <a:rPr lang="en-US" sz="1400" dirty="0">
                <a:latin typeface="Times New Roman" panose="02020603050405020304" pitchFamily="18" charset="0"/>
                <a:cs typeface="Times New Roman" panose="02020603050405020304" pitchFamily="18" charset="0"/>
              </a:rPr>
              <a:t>stop</a:t>
            </a:r>
            <a:r>
              <a:rPr lang="en-US" sz="1400" dirty="0" smtClean="0">
                <a:latin typeface="Times New Roman" panose="02020603050405020304" pitchFamily="18" charset="0"/>
                <a:cs typeface="Times New Roman" panose="02020603050405020304" pitchFamily="18" charset="0"/>
              </a:rPr>
              <a:t>;</a:t>
            </a:r>
          </a:p>
          <a:p>
            <a:r>
              <a:rPr lang="en-US" sz="1400" dirty="0" smtClean="0">
                <a:latin typeface="Times New Roman" panose="02020603050405020304" pitchFamily="18" charset="0"/>
                <a:cs typeface="Times New Roman" panose="02020603050405020304" pitchFamily="18" charset="0"/>
              </a:rPr>
              <a:t>  end</a:t>
            </a:r>
          </a:p>
          <a:p>
            <a:r>
              <a:rPr lang="en-US" sz="1400" dirty="0" smtClean="0">
                <a:latin typeface="Times New Roman" panose="02020603050405020304" pitchFamily="18" charset="0"/>
                <a:cs typeface="Times New Roman" panose="02020603050405020304" pitchFamily="18" charset="0"/>
              </a:rPr>
              <a:t>endmodule</a:t>
            </a:r>
            <a:endParaRPr lang="en-US"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7487617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269330A5-9701-4D21-4CCC-742D1F9B425E}"/>
              </a:ext>
            </a:extLst>
          </p:cNvPr>
          <p:cNvSpPr>
            <a:spLocks noGrp="1"/>
          </p:cNvSpPr>
          <p:nvPr>
            <p:ph type="sldNum" sz="quarter" idx="12"/>
          </p:nvPr>
        </p:nvSpPr>
        <p:spPr>
          <a:xfrm>
            <a:off x="8610600" y="6356350"/>
            <a:ext cx="2743200" cy="365125"/>
          </a:xfrm>
        </p:spPr>
        <p:txBody>
          <a:bodyPr/>
          <a:lstStyle/>
          <a:p>
            <a:fld id="{CBD12358-51D2-46B3-9BDE-DF29528B9454}" type="slidenum">
              <a:rPr lang="en-US" smtClean="0"/>
              <a:pPr/>
              <a:t>5</a:t>
            </a:fld>
            <a:endParaRPr lang="en-US" dirty="0"/>
          </a:p>
        </p:txBody>
      </p:sp>
      <p:sp>
        <p:nvSpPr>
          <p:cNvPr id="8" name="TextBox 7">
            <a:extLst>
              <a:ext uri="{FF2B5EF4-FFF2-40B4-BE49-F238E27FC236}">
                <a16:creationId xmlns:a16="http://schemas.microsoft.com/office/drawing/2014/main" id="{A0820D09-EC42-B4B9-FD8D-971BA9E0C2D5}"/>
              </a:ext>
            </a:extLst>
          </p:cNvPr>
          <p:cNvSpPr txBox="1"/>
          <p:nvPr/>
        </p:nvSpPr>
        <p:spPr>
          <a:xfrm>
            <a:off x="304038" y="112076"/>
            <a:ext cx="6094476" cy="461665"/>
          </a:xfrm>
          <a:prstGeom prst="rect">
            <a:avLst/>
          </a:prstGeom>
          <a:noFill/>
        </p:spPr>
        <p:txBody>
          <a:bodyPr wrap="square">
            <a:spAutoFit/>
          </a:bodyPr>
          <a:lstStyle/>
          <a:p>
            <a:r>
              <a:rPr lang="en-US" sz="2400" dirty="0">
                <a:latin typeface="Bahnschrift SemiBold" panose="020B0502040204020203" pitchFamily="34" charset="0"/>
              </a:rPr>
              <a:t>RTL Design and Simulation</a:t>
            </a:r>
            <a:endParaRPr lang="en-IN" sz="2400" dirty="0">
              <a:latin typeface="Bahnschrift SemiBold" panose="020B0502040204020203" pitchFamily="34" charset="0"/>
            </a:endParaRPr>
          </a:p>
        </p:txBody>
      </p:sp>
      <p:cxnSp>
        <p:nvCxnSpPr>
          <p:cNvPr id="10" name="Straight Connector 9">
            <a:extLst>
              <a:ext uri="{FF2B5EF4-FFF2-40B4-BE49-F238E27FC236}">
                <a16:creationId xmlns:a16="http://schemas.microsoft.com/office/drawing/2014/main" id="{097649C8-49E3-5ACB-2346-CF2DB2527B11}"/>
              </a:ext>
            </a:extLst>
          </p:cNvPr>
          <p:cNvCxnSpPr/>
          <p:nvPr/>
        </p:nvCxnSpPr>
        <p:spPr>
          <a:xfrm>
            <a:off x="0" y="573741"/>
            <a:ext cx="12192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D0D5D2F0-5AF5-C28E-7D28-770D282302FB}"/>
              </a:ext>
            </a:extLst>
          </p:cNvPr>
          <p:cNvPicPr>
            <a:picLocks noChangeAspect="1"/>
          </p:cNvPicPr>
          <p:nvPr/>
        </p:nvPicPr>
        <p:blipFill>
          <a:blip r:embed="rId2"/>
          <a:stretch>
            <a:fillRect/>
          </a:stretch>
        </p:blipFill>
        <p:spPr>
          <a:xfrm>
            <a:off x="225575" y="788544"/>
            <a:ext cx="5968180" cy="2839620"/>
          </a:xfrm>
          <a:prstGeom prst="rect">
            <a:avLst/>
          </a:prstGeom>
        </p:spPr>
      </p:pic>
      <p:sp>
        <p:nvSpPr>
          <p:cNvPr id="2" name="TextBox 1"/>
          <p:cNvSpPr txBox="1"/>
          <p:nvPr/>
        </p:nvSpPr>
        <p:spPr>
          <a:xfrm>
            <a:off x="374376" y="574139"/>
            <a:ext cx="4355690" cy="369332"/>
          </a:xfrm>
          <a:prstGeom prst="rect">
            <a:avLst/>
          </a:prstGeom>
          <a:noFill/>
        </p:spPr>
        <p:txBody>
          <a:bodyPr wrap="square" rtlCol="0">
            <a:spAutoFit/>
          </a:bodyPr>
          <a:lstStyle/>
          <a:p>
            <a:r>
              <a:rPr lang="en-IN" b="1" dirty="0"/>
              <a:t>1. RTL Schematic </a:t>
            </a:r>
          </a:p>
        </p:txBody>
      </p:sp>
      <p:sp>
        <p:nvSpPr>
          <p:cNvPr id="9" name="TextBox 8"/>
          <p:cNvSpPr txBox="1"/>
          <p:nvPr/>
        </p:nvSpPr>
        <p:spPr>
          <a:xfrm>
            <a:off x="6105832" y="3164185"/>
            <a:ext cx="3932903" cy="369332"/>
          </a:xfrm>
          <a:prstGeom prst="rect">
            <a:avLst/>
          </a:prstGeom>
          <a:noFill/>
        </p:spPr>
        <p:txBody>
          <a:bodyPr wrap="square" rtlCol="0">
            <a:spAutoFit/>
          </a:bodyPr>
          <a:lstStyle/>
          <a:p>
            <a:r>
              <a:rPr lang="en-IN" b="1" dirty="0"/>
              <a:t>2. Simulation</a:t>
            </a:r>
            <a:r>
              <a:rPr lang="en-IN" dirty="0"/>
              <a:t> </a:t>
            </a:r>
            <a:r>
              <a:rPr lang="en-IN" b="1" dirty="0"/>
              <a:t>Waveform</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2901" y="3722376"/>
            <a:ext cx="10279464" cy="2805350"/>
          </a:xfrm>
          <a:prstGeom prst="rect">
            <a:avLst/>
          </a:prstGeom>
        </p:spPr>
      </p:pic>
    </p:spTree>
    <p:extLst>
      <p:ext uri="{BB962C8B-B14F-4D97-AF65-F5344CB8AC3E}">
        <p14:creationId xmlns:p14="http://schemas.microsoft.com/office/powerpoint/2010/main" val="13906309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269330A5-9701-4D21-4CCC-742D1F9B425E}"/>
              </a:ext>
            </a:extLst>
          </p:cNvPr>
          <p:cNvSpPr>
            <a:spLocks noGrp="1"/>
          </p:cNvSpPr>
          <p:nvPr>
            <p:ph type="sldNum" sz="quarter" idx="12"/>
          </p:nvPr>
        </p:nvSpPr>
        <p:spPr>
          <a:xfrm>
            <a:off x="8610600" y="6356350"/>
            <a:ext cx="2743200" cy="365125"/>
          </a:xfrm>
        </p:spPr>
        <p:txBody>
          <a:bodyPr/>
          <a:lstStyle/>
          <a:p>
            <a:fld id="{CBD12358-51D2-46B3-9BDE-DF29528B9454}" type="slidenum">
              <a:rPr lang="en-US" smtClean="0"/>
              <a:pPr/>
              <a:t>6</a:t>
            </a:fld>
            <a:endParaRPr lang="en-US" dirty="0"/>
          </a:p>
        </p:txBody>
      </p:sp>
      <p:sp>
        <p:nvSpPr>
          <p:cNvPr id="6" name="TextBox 5">
            <a:extLst>
              <a:ext uri="{FF2B5EF4-FFF2-40B4-BE49-F238E27FC236}">
                <a16:creationId xmlns:a16="http://schemas.microsoft.com/office/drawing/2014/main" id="{E35277FC-B456-1171-620F-728687FC9F8B}"/>
              </a:ext>
            </a:extLst>
          </p:cNvPr>
          <p:cNvSpPr txBox="1"/>
          <p:nvPr/>
        </p:nvSpPr>
        <p:spPr>
          <a:xfrm>
            <a:off x="414570" y="2991068"/>
            <a:ext cx="6094476" cy="400110"/>
          </a:xfrm>
          <a:prstGeom prst="rect">
            <a:avLst/>
          </a:prstGeom>
          <a:noFill/>
        </p:spPr>
        <p:txBody>
          <a:bodyPr wrap="square">
            <a:spAutoFit/>
          </a:bodyPr>
          <a:lstStyle/>
          <a:p>
            <a:endParaRPr lang="en-US" sz="2000" dirty="0">
              <a:latin typeface="Bahnschrift SemiBold" panose="020B0502040204020203" pitchFamily="34" charset="0"/>
            </a:endParaRPr>
          </a:p>
        </p:txBody>
      </p:sp>
      <p:sp>
        <p:nvSpPr>
          <p:cNvPr id="8" name="TextBox 7">
            <a:extLst>
              <a:ext uri="{FF2B5EF4-FFF2-40B4-BE49-F238E27FC236}">
                <a16:creationId xmlns:a16="http://schemas.microsoft.com/office/drawing/2014/main" id="{A0820D09-EC42-B4B9-FD8D-971BA9E0C2D5}"/>
              </a:ext>
            </a:extLst>
          </p:cNvPr>
          <p:cNvSpPr txBox="1"/>
          <p:nvPr/>
        </p:nvSpPr>
        <p:spPr>
          <a:xfrm>
            <a:off x="304038" y="-20097"/>
            <a:ext cx="6094476" cy="461665"/>
          </a:xfrm>
          <a:prstGeom prst="rect">
            <a:avLst/>
          </a:prstGeom>
          <a:noFill/>
        </p:spPr>
        <p:txBody>
          <a:bodyPr wrap="square">
            <a:spAutoFit/>
          </a:bodyPr>
          <a:lstStyle/>
          <a:p>
            <a:r>
              <a:rPr lang="en-US" sz="2400" dirty="0">
                <a:latin typeface="Bahnschrift SemiBold" panose="020B0502040204020203" pitchFamily="34" charset="0"/>
              </a:rPr>
              <a:t>Preparation and Synthesis </a:t>
            </a:r>
            <a:endParaRPr lang="en-IN" sz="2400" dirty="0">
              <a:latin typeface="Bahnschrift SemiBold" panose="020B0502040204020203" pitchFamily="34" charset="0"/>
            </a:endParaRPr>
          </a:p>
        </p:txBody>
      </p:sp>
      <p:cxnSp>
        <p:nvCxnSpPr>
          <p:cNvPr id="10" name="Straight Connector 9">
            <a:extLst>
              <a:ext uri="{FF2B5EF4-FFF2-40B4-BE49-F238E27FC236}">
                <a16:creationId xmlns:a16="http://schemas.microsoft.com/office/drawing/2014/main" id="{097649C8-49E3-5ACB-2346-CF2DB2527B11}"/>
              </a:ext>
            </a:extLst>
          </p:cNvPr>
          <p:cNvCxnSpPr/>
          <p:nvPr/>
        </p:nvCxnSpPr>
        <p:spPr>
          <a:xfrm>
            <a:off x="0" y="573741"/>
            <a:ext cx="12192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F3318FE7-CA09-E8C1-1243-D270B0A736AA}"/>
              </a:ext>
            </a:extLst>
          </p:cNvPr>
          <p:cNvPicPr>
            <a:picLocks noChangeAspect="1"/>
          </p:cNvPicPr>
          <p:nvPr/>
        </p:nvPicPr>
        <p:blipFill rotWithShape="1">
          <a:blip r:embed="rId2"/>
          <a:srcRect l="5385" t="19634" r="6887" b="14512"/>
          <a:stretch/>
        </p:blipFill>
        <p:spPr>
          <a:xfrm>
            <a:off x="5281866" y="573741"/>
            <a:ext cx="6910134" cy="4239752"/>
          </a:xfrm>
          <a:prstGeom prst="rect">
            <a:avLst/>
          </a:prstGeom>
        </p:spPr>
      </p:pic>
      <p:sp>
        <p:nvSpPr>
          <p:cNvPr id="2" name="Rectangle 1"/>
          <p:cNvSpPr>
            <a:spLocks noChangeArrowheads="1"/>
          </p:cNvSpPr>
          <p:nvPr/>
        </p:nvSpPr>
        <p:spPr bwMode="auto">
          <a:xfrm>
            <a:off x="110531" y="952147"/>
            <a:ext cx="5576835" cy="56323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Preparation:</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lang="en-US" altLang="en-US" b="1" dirty="0">
                <a:latin typeface="Times New Roman" panose="02020603050405020304" pitchFamily="18" charset="0"/>
                <a:cs typeface="Times New Roman" panose="02020603050405020304" pitchFamily="18" charset="0"/>
              </a:rPr>
              <a:t> </a:t>
            </a:r>
            <a:r>
              <a:rPr lang="en-US" altLang="en-US" dirty="0" smtClean="0">
                <a:latin typeface="Times New Roman" panose="02020603050405020304" pitchFamily="18" charset="0"/>
                <a:cs typeface="Times New Roman" panose="02020603050405020304" pitchFamily="18" charset="0"/>
              </a:rPr>
              <a:t>In </a:t>
            </a:r>
            <a:r>
              <a:rPr lang="en-US" altLang="en-US" dirty="0">
                <a:latin typeface="Times New Roman" panose="02020603050405020304" pitchFamily="18" charset="0"/>
                <a:cs typeface="Times New Roman" panose="02020603050405020304" pitchFamily="18" charset="0"/>
              </a:rPr>
              <a:t>The preparation step The </a:t>
            </a:r>
            <a:r>
              <a:rPr lang="en-US" altLang="en-US" dirty="0" smtClean="0">
                <a:latin typeface="Times New Roman" panose="02020603050405020304" pitchFamily="18" charset="0"/>
                <a:cs typeface="Times New Roman" panose="02020603050405020304" pitchFamily="18" charset="0"/>
              </a:rPr>
              <a:t>technology </a:t>
            </a:r>
            <a:r>
              <a:rPr lang="en-US" altLang="en-US" dirty="0">
                <a:latin typeface="Times New Roman" panose="02020603050405020304" pitchFamily="18" charset="0"/>
                <a:cs typeface="Times New Roman" panose="02020603050405020304" pitchFamily="18" charset="0"/>
              </a:rPr>
              <a:t>for </a:t>
            </a:r>
            <a:endParaRPr lang="en-US" altLang="en-US" dirty="0" smtClean="0">
              <a:latin typeface="Times New Roman" panose="02020603050405020304" pitchFamily="18" charset="0"/>
              <a:cs typeface="Times New Roman" panose="02020603050405020304" pitchFamily="18" charset="0"/>
            </a:endParaRPr>
          </a:p>
          <a:p>
            <a:pPr marR="0" lvl="0" algn="l" defTabSz="914400" rtl="0" eaLnBrk="0" fontAlgn="base" latinLnBrk="0" hangingPunct="0">
              <a:lnSpc>
                <a:spcPct val="100000"/>
              </a:lnSpc>
              <a:spcBef>
                <a:spcPct val="0"/>
              </a:spcBef>
              <a:spcAft>
                <a:spcPct val="0"/>
              </a:spcAft>
              <a:buClrTx/>
              <a:buSzTx/>
              <a:tabLst/>
            </a:pPr>
            <a:r>
              <a:rPr lang="en-US" altLang="en-US" dirty="0">
                <a:latin typeface="Times New Roman" panose="02020603050405020304" pitchFamily="18" charset="0"/>
                <a:cs typeface="Times New Roman" panose="02020603050405020304" pitchFamily="18" charset="0"/>
              </a:rPr>
              <a:t> </a:t>
            </a:r>
            <a:r>
              <a:rPr lang="en-US" altLang="en-US" dirty="0" smtClean="0">
                <a:latin typeface="Times New Roman" panose="02020603050405020304" pitchFamily="18" charset="0"/>
                <a:cs typeface="Times New Roman" panose="02020603050405020304" pitchFamily="18" charset="0"/>
              </a:rPr>
              <a:t>     synthesis </a:t>
            </a:r>
            <a:r>
              <a:rPr lang="en-US" altLang="en-US" dirty="0">
                <a:latin typeface="Times New Roman" panose="02020603050405020304" pitchFamily="18" charset="0"/>
                <a:cs typeface="Times New Roman" panose="02020603050405020304" pitchFamily="18" charset="0"/>
              </a:rPr>
              <a:t>is </a:t>
            </a:r>
            <a:r>
              <a:rPr lang="en-US" altLang="en-US" dirty="0" smtClean="0">
                <a:latin typeface="Times New Roman" panose="02020603050405020304" pitchFamily="18" charset="0"/>
                <a:cs typeface="Times New Roman" panose="02020603050405020304" pitchFamily="18" charset="0"/>
              </a:rPr>
              <a:t>selected </a:t>
            </a:r>
            <a:r>
              <a:rPr lang="en-US" altLang="en-US" dirty="0">
                <a:latin typeface="Times New Roman" panose="02020603050405020304" pitchFamily="18" charset="0"/>
                <a:cs typeface="Times New Roman" panose="02020603050405020304" pitchFamily="18" charset="0"/>
              </a:rPr>
              <a:t>a</a:t>
            </a:r>
            <a:r>
              <a:rPr lang="en-US" altLang="en-US" dirty="0" smtClean="0">
                <a:latin typeface="Times New Roman" panose="02020603050405020304" pitchFamily="18" charset="0"/>
                <a:cs typeface="Times New Roman" panose="02020603050405020304" pitchFamily="18" charset="0"/>
              </a:rPr>
              <a:t>long </a:t>
            </a:r>
            <a:r>
              <a:rPr lang="en-US" altLang="en-US" dirty="0">
                <a:latin typeface="Times New Roman" panose="02020603050405020304" pitchFamily="18" charset="0"/>
                <a:cs typeface="Times New Roman" panose="02020603050405020304" pitchFamily="18" charset="0"/>
              </a:rPr>
              <a:t>with the HDL Code.</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endPar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R="0" lvl="0" algn="l" defTabSz="914400" rtl="0" eaLnBrk="0" fontAlgn="base" latinLnBrk="0" hangingPunct="0">
              <a:lnSpc>
                <a:spcPct val="100000"/>
              </a:lnSpc>
              <a:spcBef>
                <a:spcPct val="0"/>
              </a:spcBef>
              <a:spcAft>
                <a:spcPct val="0"/>
              </a:spcAft>
              <a:buClrTx/>
              <a:buSzTx/>
              <a:tabLst/>
            </a:pPr>
            <a:r>
              <a:rPr lang="en-US" altLang="en-US" b="1" dirty="0">
                <a:latin typeface="Times New Roman" panose="02020603050405020304" pitchFamily="18" charset="0"/>
                <a:cs typeface="Times New Roman" panose="02020603050405020304" pitchFamily="18" charset="0"/>
              </a:rPr>
              <a:t>2</a:t>
            </a:r>
            <a:r>
              <a:rPr lang="en-US" altLang="en-US" b="1" dirty="0" smtClean="0">
                <a:latin typeface="Times New Roman" panose="02020603050405020304" pitchFamily="18" charset="0"/>
                <a:cs typeface="Times New Roman" panose="02020603050405020304" pitchFamily="18" charset="0"/>
              </a:rPr>
              <a:t>.   Synthesis</a:t>
            </a:r>
            <a:r>
              <a:rPr lang="en-US" altLang="en-US" b="1" dirty="0">
                <a:latin typeface="Times New Roman" panose="02020603050405020304" pitchFamily="18" charset="0"/>
                <a:cs typeface="Times New Roman" panose="02020603050405020304" pitchFamily="18" charset="0"/>
              </a:rPr>
              <a:t>:</a:t>
            </a:r>
          </a:p>
          <a:p>
            <a:pPr marR="0" lvl="0" algn="l" defTabSz="914400" rtl="0" eaLnBrk="0" fontAlgn="base" latinLnBrk="0" hangingPunct="0">
              <a:lnSpc>
                <a:spcPct val="100000"/>
              </a:lnSpc>
              <a:spcBef>
                <a:spcPct val="0"/>
              </a:spcBef>
              <a:spcAft>
                <a:spcPct val="0"/>
              </a:spcAft>
              <a:buClrTx/>
              <a:buSzTx/>
              <a:tabLst/>
            </a:pPr>
            <a:endPar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1"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 Logical </a:t>
            </a: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Synthesis:</a:t>
            </a:r>
          </a:p>
          <a:p>
            <a:pPr marL="0" marR="0" lvl="0" indent="0" algn="l" defTabSz="914400" rtl="0" eaLnBrk="0" fontAlgn="base" latinLnBrk="0" hangingPunct="0">
              <a:lnSpc>
                <a:spcPct val="100000"/>
              </a:lnSpc>
              <a:spcBef>
                <a:spcPct val="0"/>
              </a:spcBef>
              <a:spcAft>
                <a:spcPct val="0"/>
              </a:spcAft>
              <a:buClrTx/>
              <a:buSzTx/>
              <a:tabLst/>
            </a:pPr>
            <a:r>
              <a:rPr lang="en-US" altLang="en-US" dirty="0">
                <a:latin typeface="Times New Roman" panose="02020603050405020304" pitchFamily="18" charset="0"/>
                <a:cs typeface="Times New Roman" panose="02020603050405020304" pitchFamily="18" charset="0"/>
              </a:rPr>
              <a:t> </a:t>
            </a:r>
            <a:r>
              <a:rPr lang="en-US" altLang="en-US" dirty="0" smtClean="0">
                <a:latin typeface="Times New Roman" panose="02020603050405020304" pitchFamily="18" charset="0"/>
                <a:cs typeface="Times New Roman" panose="02020603050405020304" pitchFamily="18" charset="0"/>
              </a:rPr>
              <a:t>     </a:t>
            </a:r>
            <a:r>
              <a:rPr kumimoji="0" lang="en-US" altLang="en-US" sz="1800" b="1"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Yosys</a:t>
            </a: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8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Converts </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Verilog code to </a:t>
            </a:r>
            <a:r>
              <a:rPr kumimoji="0" lang="en-US" altLang="en-US" sz="18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Gate-Level </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netlist.</a:t>
            </a:r>
            <a:endParaRPr kumimoji="0" lang="en-US" altLang="en-US" sz="1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800" b="1"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 Technology Mapping:</a:t>
            </a:r>
            <a:endPar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tabLst/>
            </a:pPr>
            <a:r>
              <a:rPr lang="en-US" altLang="en-US" dirty="0">
                <a:latin typeface="Times New Roman" panose="02020603050405020304" pitchFamily="18" charset="0"/>
                <a:cs typeface="Times New Roman" panose="02020603050405020304" pitchFamily="18" charset="0"/>
              </a:rPr>
              <a:t> </a:t>
            </a:r>
            <a:r>
              <a:rPr lang="en-US" altLang="en-US" dirty="0" smtClean="0">
                <a:latin typeface="Times New Roman" panose="02020603050405020304" pitchFamily="18" charset="0"/>
                <a:cs typeface="Times New Roman" panose="02020603050405020304" pitchFamily="18" charset="0"/>
              </a:rPr>
              <a:t>     </a:t>
            </a:r>
            <a:r>
              <a:rPr kumimoji="0" lang="en-US" altLang="en-US" sz="1800" b="1"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Standard </a:t>
            </a: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Cell Library:</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Map netlist to </a:t>
            </a:r>
            <a:r>
              <a:rPr kumimoji="0" lang="en-US" altLang="en-US" sz="18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standard</a:t>
            </a:r>
            <a:endPar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lvl="0" eaLnBrk="0" fontAlgn="base" hangingPunct="0">
              <a:spcBef>
                <a:spcPct val="0"/>
              </a:spcBef>
              <a:spcAft>
                <a:spcPct val="0"/>
              </a:spcAft>
            </a:pPr>
            <a:r>
              <a:rPr kumimoji="0" lang="en-US" altLang="en-US" sz="1800" b="1"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      </a:t>
            </a:r>
            <a:r>
              <a:rPr lang="en-US" altLang="en-US" dirty="0" smtClean="0">
                <a:latin typeface="Times New Roman" panose="02020603050405020304" pitchFamily="18" charset="0"/>
                <a:cs typeface="Times New Roman" panose="02020603050405020304" pitchFamily="18" charset="0"/>
              </a:rPr>
              <a:t>cell library.</a:t>
            </a:r>
          </a:p>
          <a:p>
            <a:pPr lvl="0" eaLnBrk="0" fontAlgn="base" hangingPunct="0">
              <a:spcBef>
                <a:spcPct val="0"/>
              </a:spcBef>
              <a:spcAft>
                <a:spcPct val="0"/>
              </a:spcAft>
            </a:pPr>
            <a:endPar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800" b="1"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 Optimization </a:t>
            </a:r>
            <a:endPar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tabLst/>
            </a:pPr>
            <a:r>
              <a:rPr lang="en-US" altLang="en-US" dirty="0" smtClean="0">
                <a:latin typeface="Times New Roman" panose="02020603050405020304" pitchFamily="18" charset="0"/>
                <a:cs typeface="Times New Roman" panose="02020603050405020304" pitchFamily="18" charset="0"/>
              </a:rPr>
              <a:t>    </a:t>
            </a:r>
            <a:r>
              <a:rPr lang="en-US" altLang="en-US" dirty="0" smtClean="0">
                <a:latin typeface="Times New Roman" panose="02020603050405020304" pitchFamily="18" charset="0"/>
                <a:cs typeface="Times New Roman" panose="02020603050405020304" pitchFamily="18" charset="0"/>
              </a:rPr>
              <a:t> </a:t>
            </a:r>
            <a:r>
              <a:rPr kumimoji="0" lang="en-US" altLang="en-US" sz="1800" b="1"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Timing </a:t>
            </a:r>
            <a:r>
              <a:rPr kumimoji="0" lang="en-US" altLang="en-US" sz="1800" b="1"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and Area:</a:t>
            </a:r>
            <a:r>
              <a:rPr kumimoji="0" lang="en-US" altLang="en-US" sz="18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8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Optimizes </a:t>
            </a:r>
            <a:r>
              <a:rPr kumimoji="0" lang="en-US" altLang="en-US" sz="18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netlist for performance </a:t>
            </a:r>
          </a:p>
          <a:p>
            <a:pPr eaLnBrk="0" fontAlgn="base" hangingPunct="0">
              <a:spcBef>
                <a:spcPct val="0"/>
              </a:spcBef>
              <a:spcAft>
                <a:spcPct val="0"/>
              </a:spcAft>
            </a:pPr>
            <a:r>
              <a:rPr lang="en-US" altLang="en-US" dirty="0">
                <a:latin typeface="Times New Roman" panose="02020603050405020304" pitchFamily="18" charset="0"/>
                <a:cs typeface="Times New Roman" panose="02020603050405020304" pitchFamily="18" charset="0"/>
              </a:rPr>
              <a:t> </a:t>
            </a:r>
            <a:r>
              <a:rPr lang="en-US" altLang="en-US" dirty="0" smtClean="0">
                <a:latin typeface="Times New Roman" panose="02020603050405020304" pitchFamily="18" charset="0"/>
                <a:cs typeface="Times New Roman" panose="02020603050405020304" pitchFamily="18" charset="0"/>
              </a:rPr>
              <a:t>   </a:t>
            </a:r>
            <a:r>
              <a:rPr lang="en-US" altLang="en-US" dirty="0" smtClean="0">
                <a:latin typeface="Times New Roman" panose="02020603050405020304" pitchFamily="18" charset="0"/>
                <a:cs typeface="Times New Roman" panose="02020603050405020304" pitchFamily="18" charset="0"/>
              </a:rPr>
              <a:t> and </a:t>
            </a:r>
            <a:r>
              <a:rPr lang="en-US" altLang="en-US" dirty="0">
                <a:latin typeface="Times New Roman" panose="02020603050405020304" pitchFamily="18" charset="0"/>
                <a:cs typeface="Times New Roman" panose="02020603050405020304" pitchFamily="18" charset="0"/>
              </a:rPr>
              <a:t>size.</a:t>
            </a:r>
          </a:p>
          <a:p>
            <a:pPr marL="0" marR="0" lvl="0" indent="0" algn="l" defTabSz="914400" rtl="0" eaLnBrk="0" fontAlgn="base" latinLnBrk="0" hangingPunct="0">
              <a:lnSpc>
                <a:spcPct val="100000"/>
              </a:lnSpc>
              <a:spcBef>
                <a:spcPct val="0"/>
              </a:spcBef>
              <a:spcAft>
                <a:spcPct val="0"/>
              </a:spcAft>
              <a:buClrTx/>
              <a:buSzTx/>
              <a:tabLst/>
            </a:pPr>
            <a:r>
              <a:rPr lang="en-US" altLang="en-US" dirty="0" smtClean="0">
                <a:latin typeface="Times New Roman" panose="02020603050405020304" pitchFamily="18" charset="0"/>
                <a:cs typeface="Times New Roman" panose="02020603050405020304" pitchFamily="18" charset="0"/>
              </a:rPr>
              <a:t> </a:t>
            </a:r>
            <a:endParaRPr kumimoji="0" lang="en-US" altLang="en-US" sz="18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   Formal </a:t>
            </a: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Verification</a:t>
            </a:r>
            <a:endPar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1800" b="1"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800" b="1"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Equivalence </a:t>
            </a:r>
            <a:r>
              <a:rPr kumimoji="0" lang="en-US" altLang="en-US" sz="1800" b="1"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Checking:</a:t>
            </a:r>
            <a:r>
              <a:rPr kumimoji="0" lang="en-US" altLang="en-US" sz="18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 Verify netlist matches RTL</a:t>
            </a:r>
          </a:p>
          <a:p>
            <a:pPr lvl="0" eaLnBrk="0" fontAlgn="base" hangingPunct="0">
              <a:spcBef>
                <a:spcPct val="0"/>
              </a:spcBef>
              <a:spcAft>
                <a:spcPct val="0"/>
              </a:spcAft>
            </a:pPr>
            <a:r>
              <a:rPr lang="en-US" altLang="en-US" dirty="0">
                <a:latin typeface="Times New Roman" panose="02020603050405020304" pitchFamily="18" charset="0"/>
                <a:cs typeface="Times New Roman" panose="02020603050405020304" pitchFamily="18" charset="0"/>
              </a:rPr>
              <a:t> </a:t>
            </a:r>
            <a:r>
              <a:rPr lang="en-US" altLang="en-US" dirty="0" smtClean="0">
                <a:latin typeface="Times New Roman" panose="02020603050405020304" pitchFamily="18" charset="0"/>
                <a:cs typeface="Times New Roman" panose="02020603050405020304" pitchFamily="18" charset="0"/>
              </a:rPr>
              <a:t>   </a:t>
            </a:r>
            <a:r>
              <a:rPr lang="en-US" altLang="en-US" dirty="0" smtClean="0">
                <a:latin typeface="Times New Roman" panose="02020603050405020304" pitchFamily="18" charset="0"/>
                <a:cs typeface="Times New Roman" panose="02020603050405020304" pitchFamily="18" charset="0"/>
              </a:rPr>
              <a:t>functionality</a:t>
            </a:r>
            <a:r>
              <a:rPr lang="en-US" altLang="en-US" dirty="0">
                <a:latin typeface="Times New Roman" panose="02020603050405020304" pitchFamily="18" charset="0"/>
                <a:cs typeface="Times New Roman" panose="02020603050405020304" pitchFamily="18" charset="0"/>
              </a:rPr>
              <a:t>.</a:t>
            </a:r>
            <a:endPar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
        <p:nvSpPr>
          <p:cNvPr id="4" name="TextBox 3"/>
          <p:cNvSpPr txBox="1"/>
          <p:nvPr/>
        </p:nvSpPr>
        <p:spPr>
          <a:xfrm>
            <a:off x="5426629" y="5710019"/>
            <a:ext cx="6620607" cy="646331"/>
          </a:xfrm>
          <a:prstGeom prst="rect">
            <a:avLst/>
          </a:prstGeom>
          <a:noFill/>
        </p:spPr>
        <p:txBody>
          <a:bodyPr wrap="square" rtlCol="0">
            <a:spAutoFit/>
          </a:bodyPr>
          <a:lstStyle/>
          <a:p>
            <a:pPr marL="285750" indent="-285750">
              <a:buFont typeface="Wingdings" panose="05000000000000000000" pitchFamily="2" charset="2"/>
              <a:buChar char="Ø"/>
            </a:pPr>
            <a:r>
              <a:rPr lang="en-IN" b="1" dirty="0" smtClean="0">
                <a:latin typeface="Times New Roman" panose="02020603050405020304" pitchFamily="18" charset="0"/>
                <a:cs typeface="Times New Roman" panose="02020603050405020304" pitchFamily="18" charset="0"/>
              </a:rPr>
              <a:t>Tool Used:</a:t>
            </a:r>
          </a:p>
          <a:p>
            <a:r>
              <a:rPr lang="en-IN" altLang="en-US" b="1" dirty="0" smtClean="0">
                <a:latin typeface="Times New Roman" panose="02020603050405020304" pitchFamily="18" charset="0"/>
                <a:cs typeface="Times New Roman" panose="02020603050405020304" pitchFamily="18" charset="0"/>
              </a:rPr>
              <a:t>     </a:t>
            </a:r>
            <a:r>
              <a:rPr lang="en-US" altLang="en-US" b="1" dirty="0" smtClean="0">
                <a:latin typeface="Times New Roman" panose="02020603050405020304" pitchFamily="18" charset="0"/>
                <a:cs typeface="Times New Roman" panose="02020603050405020304" pitchFamily="18" charset="0"/>
              </a:rPr>
              <a:t>Yosys</a:t>
            </a:r>
            <a:r>
              <a:rPr lang="en-US" altLang="en-US" b="1" dirty="0">
                <a:latin typeface="Times New Roman" panose="02020603050405020304" pitchFamily="18" charset="0"/>
                <a:cs typeface="Times New Roman" panose="02020603050405020304" pitchFamily="18" charset="0"/>
              </a:rPr>
              <a:t>:</a:t>
            </a:r>
            <a:r>
              <a:rPr lang="en-US" altLang="en-US" dirty="0">
                <a:latin typeface="Times New Roman" panose="02020603050405020304" pitchFamily="18" charset="0"/>
                <a:cs typeface="Times New Roman" panose="02020603050405020304" pitchFamily="18" charset="0"/>
              </a:rPr>
              <a:t> </a:t>
            </a:r>
            <a:r>
              <a:rPr lang="en-US" altLang="en-US" dirty="0" smtClean="0">
                <a:latin typeface="Times New Roman" panose="02020603050405020304" pitchFamily="18" charset="0"/>
                <a:cs typeface="Times New Roman" panose="02020603050405020304" pitchFamily="18" charset="0"/>
              </a:rPr>
              <a:t>Converts </a:t>
            </a:r>
            <a:r>
              <a:rPr lang="en-US" altLang="en-US" dirty="0">
                <a:latin typeface="Times New Roman" panose="02020603050405020304" pitchFamily="18" charset="0"/>
                <a:cs typeface="Times New Roman" panose="02020603050405020304" pitchFamily="18" charset="0"/>
              </a:rPr>
              <a:t>Verilog code to </a:t>
            </a:r>
            <a:r>
              <a:rPr lang="en-US" altLang="en-US" dirty="0" smtClean="0">
                <a:latin typeface="Times New Roman" panose="02020603050405020304" pitchFamily="18" charset="0"/>
                <a:cs typeface="Times New Roman" panose="02020603050405020304" pitchFamily="18" charset="0"/>
              </a:rPr>
              <a:t>Gate-Level </a:t>
            </a:r>
            <a:r>
              <a:rPr lang="en-US" altLang="en-US" dirty="0">
                <a:latin typeface="Times New Roman" panose="02020603050405020304" pitchFamily="18" charset="0"/>
                <a:cs typeface="Times New Roman" panose="02020603050405020304" pitchFamily="18" charset="0"/>
              </a:rPr>
              <a:t>netlist</a:t>
            </a:r>
            <a:endParaRPr lang="en-IN"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8866962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269330A5-9701-4D21-4CCC-742D1F9B425E}"/>
              </a:ext>
            </a:extLst>
          </p:cNvPr>
          <p:cNvSpPr>
            <a:spLocks noGrp="1"/>
          </p:cNvSpPr>
          <p:nvPr>
            <p:ph type="sldNum" sz="quarter" idx="12"/>
          </p:nvPr>
        </p:nvSpPr>
        <p:spPr>
          <a:xfrm>
            <a:off x="8610600" y="6356350"/>
            <a:ext cx="2743200" cy="365125"/>
          </a:xfrm>
        </p:spPr>
        <p:txBody>
          <a:bodyPr/>
          <a:lstStyle/>
          <a:p>
            <a:fld id="{CBD12358-51D2-46B3-9BDE-DF29528B9454}" type="slidenum">
              <a:rPr lang="en-US" smtClean="0"/>
              <a:pPr/>
              <a:t>7</a:t>
            </a:fld>
            <a:endParaRPr lang="en-US" dirty="0"/>
          </a:p>
        </p:txBody>
      </p:sp>
      <p:sp>
        <p:nvSpPr>
          <p:cNvPr id="6" name="TextBox 5">
            <a:extLst>
              <a:ext uri="{FF2B5EF4-FFF2-40B4-BE49-F238E27FC236}">
                <a16:creationId xmlns:a16="http://schemas.microsoft.com/office/drawing/2014/main" id="{E35277FC-B456-1171-620F-728687FC9F8B}"/>
              </a:ext>
            </a:extLst>
          </p:cNvPr>
          <p:cNvSpPr txBox="1"/>
          <p:nvPr/>
        </p:nvSpPr>
        <p:spPr>
          <a:xfrm>
            <a:off x="100484" y="730188"/>
            <a:ext cx="5275384" cy="1200329"/>
          </a:xfrm>
          <a:prstGeom prst="rect">
            <a:avLst/>
          </a:prstGeom>
          <a:noFill/>
        </p:spPr>
        <p:txBody>
          <a:bodyPr wrap="square">
            <a:spAutoFit/>
          </a:bodyPr>
          <a:lstStyle/>
          <a:p>
            <a:pPr marL="285750" indent="-285750">
              <a:buFont typeface="Wingdings" panose="05000000000000000000" pitchFamily="2" charset="2"/>
              <a:buChar char="Ø"/>
            </a:pPr>
            <a:r>
              <a:rPr lang="en-US" dirty="0" smtClean="0">
                <a:latin typeface="Times New Roman" panose="02020603050405020304" pitchFamily="18" charset="0"/>
                <a:cs typeface="Times New Roman" panose="02020603050405020304" pitchFamily="18" charset="0"/>
              </a:rPr>
              <a:t>Arranges </a:t>
            </a:r>
            <a:r>
              <a:rPr lang="en-US" dirty="0">
                <a:latin typeface="Times New Roman" panose="02020603050405020304" pitchFamily="18" charset="0"/>
                <a:cs typeface="Times New Roman" panose="02020603050405020304" pitchFamily="18" charset="0"/>
              </a:rPr>
              <a:t>standard cells on the chip layout efficiently to optimize area, performance, and routing complexity.</a:t>
            </a:r>
          </a:p>
          <a:p>
            <a:endParaRPr lang="en-IN" b="1" dirty="0">
              <a:latin typeface="+mj-lt"/>
            </a:endParaRPr>
          </a:p>
        </p:txBody>
      </p:sp>
      <p:sp>
        <p:nvSpPr>
          <p:cNvPr id="8" name="TextBox 7">
            <a:extLst>
              <a:ext uri="{FF2B5EF4-FFF2-40B4-BE49-F238E27FC236}">
                <a16:creationId xmlns:a16="http://schemas.microsoft.com/office/drawing/2014/main" id="{A0820D09-EC42-B4B9-FD8D-971BA9E0C2D5}"/>
              </a:ext>
            </a:extLst>
          </p:cNvPr>
          <p:cNvSpPr txBox="1"/>
          <p:nvPr/>
        </p:nvSpPr>
        <p:spPr>
          <a:xfrm>
            <a:off x="313870" y="0"/>
            <a:ext cx="6094476" cy="830997"/>
          </a:xfrm>
          <a:prstGeom prst="rect">
            <a:avLst/>
          </a:prstGeom>
          <a:noFill/>
        </p:spPr>
        <p:txBody>
          <a:bodyPr wrap="square">
            <a:spAutoFit/>
          </a:bodyPr>
          <a:lstStyle/>
          <a:p>
            <a:r>
              <a:rPr lang="en-US" sz="2400" dirty="0">
                <a:latin typeface="Bahnschrift SemiBold" panose="020B0502040204020203" pitchFamily="34" charset="0"/>
              </a:rPr>
              <a:t>Placement</a:t>
            </a:r>
          </a:p>
          <a:p>
            <a:endParaRPr lang="en-IN" sz="2400" dirty="0">
              <a:latin typeface="Bahnschrift SemiBold" panose="020B0502040204020203" pitchFamily="34" charset="0"/>
            </a:endParaRPr>
          </a:p>
        </p:txBody>
      </p:sp>
      <p:cxnSp>
        <p:nvCxnSpPr>
          <p:cNvPr id="10" name="Straight Connector 9">
            <a:extLst>
              <a:ext uri="{FF2B5EF4-FFF2-40B4-BE49-F238E27FC236}">
                <a16:creationId xmlns:a16="http://schemas.microsoft.com/office/drawing/2014/main" id="{097649C8-49E3-5ACB-2346-CF2DB2527B11}"/>
              </a:ext>
            </a:extLst>
          </p:cNvPr>
          <p:cNvCxnSpPr/>
          <p:nvPr/>
        </p:nvCxnSpPr>
        <p:spPr>
          <a:xfrm>
            <a:off x="0" y="573741"/>
            <a:ext cx="12192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68543B9D-C250-D7BB-6A62-B9E55B787772}"/>
              </a:ext>
            </a:extLst>
          </p:cNvPr>
          <p:cNvPicPr>
            <a:picLocks noChangeAspect="1"/>
          </p:cNvPicPr>
          <p:nvPr/>
        </p:nvPicPr>
        <p:blipFill rotWithShape="1">
          <a:blip r:embed="rId2"/>
          <a:srcRect l="6225" t="23144" r="7600" b="15229"/>
          <a:stretch/>
        </p:blipFill>
        <p:spPr>
          <a:xfrm>
            <a:off x="5375868" y="573741"/>
            <a:ext cx="6816132" cy="4094974"/>
          </a:xfrm>
          <a:prstGeom prst="rect">
            <a:avLst/>
          </a:prstGeom>
        </p:spPr>
      </p:pic>
      <p:sp>
        <p:nvSpPr>
          <p:cNvPr id="2" name="Rectangle 1"/>
          <p:cNvSpPr>
            <a:spLocks noChangeArrowheads="1"/>
          </p:cNvSpPr>
          <p:nvPr/>
        </p:nvSpPr>
        <p:spPr bwMode="auto">
          <a:xfrm>
            <a:off x="100484" y="1585813"/>
            <a:ext cx="11997731" cy="4770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800" b="1"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1.Preparation</a:t>
            </a: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p>
          <a:p>
            <a:pPr marL="0" marR="0" lvl="0" indent="0" algn="l" defTabSz="914400" rtl="0" eaLnBrk="0" fontAlgn="base" latinLnBrk="0" hangingPunct="0">
              <a:lnSpc>
                <a:spcPct val="100000"/>
              </a:lnSpc>
              <a:spcBef>
                <a:spcPct val="0"/>
              </a:spcBef>
              <a:spcAft>
                <a:spcPct val="0"/>
              </a:spcAft>
              <a:buClrTx/>
              <a:buSzTx/>
              <a:tabLst/>
            </a:pPr>
            <a:r>
              <a:rPr lang="en-US" altLang="en-US" sz="1600" dirty="0">
                <a:latin typeface="Times New Roman" panose="02020603050405020304" pitchFamily="18" charset="0"/>
                <a:cs typeface="Times New Roman" panose="02020603050405020304" pitchFamily="18" charset="0"/>
              </a:rPr>
              <a:t>   In this step the gate level netlist is imported which </a:t>
            </a:r>
          </a:p>
          <a:p>
            <a:pPr lvl="0" eaLnBrk="0" fontAlgn="base" hangingPunct="0">
              <a:spcBef>
                <a:spcPct val="0"/>
              </a:spcBef>
              <a:spcAft>
                <a:spcPct val="0"/>
              </a:spcAft>
            </a:pP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Was</a:t>
            </a:r>
            <a:r>
              <a:rPr kumimoji="0" lang="en-US" altLang="en-US" sz="1600" b="0" i="0" u="none" strike="noStrike" cap="none" normalizeH="0" dirty="0">
                <a:ln>
                  <a:noFill/>
                </a:ln>
                <a:solidFill>
                  <a:schemeClr val="tx1"/>
                </a:solidFill>
                <a:effectLst/>
                <a:latin typeface="Times New Roman" panose="02020603050405020304" pitchFamily="18" charset="0"/>
                <a:cs typeface="Times New Roman" panose="02020603050405020304" pitchFamily="18" charset="0"/>
              </a:rPr>
              <a:t> generated during </a:t>
            </a:r>
            <a:r>
              <a:rPr lang="en-US" sz="1600" b="1" dirty="0">
                <a:latin typeface="Times New Roman" panose="02020603050405020304" pitchFamily="18" charset="0"/>
                <a:cs typeface="Times New Roman" panose="02020603050405020304" pitchFamily="18" charset="0"/>
              </a:rPr>
              <a:t>Synthesis</a:t>
            </a:r>
            <a:r>
              <a:rPr kumimoji="0" lang="en-US" altLang="en-US" sz="1600" b="0" i="0" u="none" strike="noStrike" cap="none" normalizeH="0" dirty="0">
                <a:ln>
                  <a:noFill/>
                </a:ln>
                <a:solidFill>
                  <a:schemeClr val="tx1"/>
                </a:solidFill>
                <a:effectLst/>
                <a:latin typeface="Times New Roman" panose="02020603050405020304" pitchFamily="18" charset="0"/>
                <a:cs typeface="Times New Roman" panose="02020603050405020304" pitchFamily="18" charset="0"/>
              </a:rPr>
              <a:t>. Chip dimensions </a:t>
            </a:r>
          </a:p>
          <a:p>
            <a:pPr marL="0" marR="0" lvl="0" indent="0" algn="l" defTabSz="914400" rtl="0" eaLnBrk="0" fontAlgn="base" latinLnBrk="0" hangingPunct="0">
              <a:lnSpc>
                <a:spcPct val="100000"/>
              </a:lnSpc>
              <a:spcBef>
                <a:spcPct val="0"/>
              </a:spcBef>
              <a:spcAft>
                <a:spcPct val="0"/>
              </a:spcAft>
              <a:buClrTx/>
              <a:buSzTx/>
              <a:tabLst/>
            </a:pPr>
            <a:r>
              <a:rPr kumimoji="0" lang="en-US" altLang="en-US" sz="1600" b="0" i="0" u="none" strike="noStrike" cap="none" normalizeH="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dirty="0" smtClean="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dirty="0">
                <a:ln>
                  <a:noFill/>
                </a:ln>
                <a:solidFill>
                  <a:schemeClr val="tx1"/>
                </a:solidFill>
                <a:effectLst/>
                <a:latin typeface="Times New Roman" panose="02020603050405020304" pitchFamily="18" charset="0"/>
                <a:cs typeface="Times New Roman" panose="02020603050405020304" pitchFamily="18" charset="0"/>
              </a:rPr>
              <a:t>and constrains are also defined.</a:t>
            </a:r>
            <a:endPar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800" b="1"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2.Initial </a:t>
            </a: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Placement:</a:t>
            </a:r>
            <a:endPar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lvl="0" eaLnBrk="0" fontAlgn="base" hangingPunct="0">
              <a:spcBef>
                <a:spcPct val="0"/>
              </a:spcBef>
              <a:spcAft>
                <a:spcPct val="0"/>
              </a:spcAft>
            </a:pPr>
            <a:r>
              <a:rPr lang="en-US" sz="1600" dirty="0">
                <a:latin typeface="Times New Roman" panose="02020603050405020304" pitchFamily="18" charset="0"/>
                <a:cs typeface="Times New Roman" panose="02020603050405020304" pitchFamily="18" charset="0"/>
              </a:rPr>
              <a:t>   Position cells to optimize global wire length and reduce </a:t>
            </a:r>
          </a:p>
          <a:p>
            <a:pPr lvl="0" eaLnBrk="0" fontAlgn="base" hangingPunct="0">
              <a:spcBef>
                <a:spcPct val="0"/>
              </a:spcBef>
              <a:spcAft>
                <a:spcPct val="0"/>
              </a:spcAft>
            </a:pPr>
            <a:r>
              <a:rPr lang="en-US" sz="1600" dirty="0">
                <a:latin typeface="Times New Roman" panose="02020603050405020304" pitchFamily="18" charset="0"/>
                <a:cs typeface="Times New Roman" panose="02020603050405020304" pitchFamily="18" charset="0"/>
              </a:rPr>
              <a:t>   potential congestion. Adjust the initial placement to </a:t>
            </a:r>
          </a:p>
          <a:p>
            <a:pPr lvl="0" eaLnBrk="0" fontAlgn="base" hangingPunct="0">
              <a:spcBef>
                <a:spcPct val="0"/>
              </a:spcBef>
              <a:spcAft>
                <a:spcPct val="0"/>
              </a:spcAft>
            </a:pPr>
            <a:r>
              <a:rPr lang="en-US" sz="1600" dirty="0">
                <a:latin typeface="Times New Roman" panose="02020603050405020304" pitchFamily="18" charset="0"/>
                <a:cs typeface="Times New Roman" panose="02020603050405020304" pitchFamily="18" charset="0"/>
              </a:rPr>
              <a:t>   balance cell distribution and prepare for detailed </a:t>
            </a:r>
          </a:p>
          <a:p>
            <a:pPr lvl="0" eaLnBrk="0" fontAlgn="base" hangingPunct="0">
              <a:spcBef>
                <a:spcPct val="0"/>
              </a:spcBef>
              <a:spcAft>
                <a:spcPct val="0"/>
              </a:spcAft>
            </a:pPr>
            <a:r>
              <a:rPr lang="en-US" sz="1600" dirty="0">
                <a:latin typeface="Times New Roman" panose="02020603050405020304" pitchFamily="18" charset="0"/>
                <a:cs typeface="Times New Roman" panose="02020603050405020304" pitchFamily="18" charset="0"/>
              </a:rPr>
              <a:t>   placement.</a:t>
            </a:r>
          </a:p>
          <a:p>
            <a:pPr marL="0" marR="0" lvl="0" indent="0" algn="l" defTabSz="914400" rtl="0" eaLnBrk="0" fontAlgn="base" latinLnBrk="0" hangingPunct="0">
              <a:lnSpc>
                <a:spcPct val="100000"/>
              </a:lnSpc>
              <a:spcBef>
                <a:spcPct val="0"/>
              </a:spcBef>
              <a:spcAft>
                <a:spcPct val="0"/>
              </a:spcAft>
              <a:buClrTx/>
              <a:buSzTx/>
              <a:tabLst/>
            </a:pPr>
            <a:endParaRPr lang="en-US" altLang="en-US" b="1" dirty="0">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1800" b="1"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 3.Detailed </a:t>
            </a: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Placement:</a:t>
            </a:r>
            <a:endPar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lvl="0" eaLnBrk="0" fontAlgn="base" hangingPunct="0">
              <a:spcBef>
                <a:spcPct val="0"/>
              </a:spcBef>
              <a:spcAft>
                <a:spcPct val="0"/>
              </a:spcAft>
            </a:pPr>
            <a:r>
              <a:rPr lang="en-US" sz="1600" dirty="0">
                <a:latin typeface="Times New Roman" panose="02020603050405020304" pitchFamily="18" charset="0"/>
                <a:cs typeface="Times New Roman" panose="02020603050405020304" pitchFamily="18" charset="0"/>
              </a:rPr>
              <a:t>   Ensure all cells are placed on valid locations, adhering to placement rules and Refine cell positions to improve timing,  reduce wire  </a:t>
            </a:r>
            <a:r>
              <a:rPr lang="en-US" sz="1600" dirty="0" smtClean="0">
                <a:latin typeface="Times New Roman" panose="02020603050405020304" pitchFamily="18" charset="0"/>
                <a:cs typeface="Times New Roman" panose="02020603050405020304" pitchFamily="18" charset="0"/>
              </a:rPr>
              <a:t>length</a:t>
            </a:r>
            <a:r>
              <a:rPr lang="en-US" sz="1600" dirty="0">
                <a:latin typeface="Times New Roman" panose="02020603050405020304" pitchFamily="18" charset="0"/>
                <a:cs typeface="Times New Roman" panose="02020603050405020304" pitchFamily="18" charset="0"/>
              </a:rPr>
              <a:t>, </a:t>
            </a:r>
            <a:endParaRPr lang="en-US" sz="1600" dirty="0" smtClean="0">
              <a:latin typeface="Times New Roman" panose="02020603050405020304" pitchFamily="18" charset="0"/>
              <a:cs typeface="Times New Roman" panose="02020603050405020304" pitchFamily="18" charset="0"/>
            </a:endParaRPr>
          </a:p>
          <a:p>
            <a:pPr lvl="0" eaLnBrk="0" fontAlgn="base" hangingPunct="0">
              <a:spcBef>
                <a:spcPct val="0"/>
              </a:spcBef>
              <a:spcAft>
                <a:spcPct val="0"/>
              </a:spcAft>
            </a:pPr>
            <a:r>
              <a:rPr lang="en-US" sz="1600" dirty="0" smtClean="0">
                <a:latin typeface="Times New Roman" panose="02020603050405020304" pitchFamily="18" charset="0"/>
                <a:cs typeface="Times New Roman" panose="02020603050405020304" pitchFamily="18" charset="0"/>
              </a:rPr>
              <a:t>   </a:t>
            </a:r>
            <a:r>
              <a:rPr lang="en-US" sz="1600" dirty="0">
                <a:latin typeface="Times New Roman" panose="02020603050405020304" pitchFamily="18" charset="0"/>
                <a:cs typeface="Times New Roman" panose="02020603050405020304" pitchFamily="18" charset="0"/>
              </a:rPr>
              <a:t>and meet design constraints.</a:t>
            </a:r>
          </a:p>
          <a:p>
            <a:pPr lvl="0" eaLnBrk="0" fontAlgn="base" hangingPunct="0">
              <a:spcBef>
                <a:spcPct val="0"/>
              </a:spcBef>
              <a:spcAft>
                <a:spcPct val="0"/>
              </a:spcAft>
            </a:pPr>
            <a:endParaRPr lang="en-US" altLang="en-US" b="1" dirty="0">
              <a:latin typeface="Times New Roman" panose="02020603050405020304" pitchFamily="18" charset="0"/>
              <a:cs typeface="Times New Roman" panose="02020603050405020304" pitchFamily="18" charset="0"/>
            </a:endParaRPr>
          </a:p>
          <a:p>
            <a:pPr lvl="0" eaLnBrk="0" fontAlgn="base" hangingPunct="0">
              <a:spcBef>
                <a:spcPct val="0"/>
              </a:spcBef>
              <a:spcAft>
                <a:spcPct val="0"/>
              </a:spcAft>
            </a:pPr>
            <a:r>
              <a:rPr lang="en-US" sz="1600" dirty="0" smtClean="0">
                <a:latin typeface="Times New Roman" panose="02020603050405020304" pitchFamily="18" charset="0"/>
                <a:cs typeface="Times New Roman" panose="02020603050405020304" pitchFamily="18" charset="0"/>
              </a:rPr>
              <a:t> </a:t>
            </a:r>
            <a:r>
              <a:rPr lang="en-US" sz="1600" b="1" dirty="0" smtClean="0">
                <a:latin typeface="Times New Roman" panose="02020603050405020304" pitchFamily="18" charset="0"/>
                <a:cs typeface="Times New Roman" panose="02020603050405020304" pitchFamily="18" charset="0"/>
              </a:rPr>
              <a:t>4.</a:t>
            </a:r>
            <a:r>
              <a:rPr kumimoji="0" lang="en-US" altLang="en-US" sz="1800" b="1"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Congestion Analysis:</a:t>
            </a:r>
            <a:endPar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Analyzes </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the placement to identify areas of potential routing congestion. </a:t>
            </a:r>
            <a:r>
              <a:rPr kumimoji="0" lang="en-US" altLang="en-US" sz="16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Adjusts </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cell positions to alleviate congestion and </a:t>
            </a:r>
            <a:r>
              <a:rPr kumimoji="0" lang="en-US" altLang="en-US" sz="16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improves </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routing</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
        <p:nvSpPr>
          <p:cNvPr id="3" name="TextBox 2"/>
          <p:cNvSpPr txBox="1"/>
          <p:nvPr/>
        </p:nvSpPr>
        <p:spPr>
          <a:xfrm>
            <a:off x="313870" y="6075144"/>
            <a:ext cx="9920376" cy="646331"/>
          </a:xfrm>
          <a:prstGeom prst="rect">
            <a:avLst/>
          </a:prstGeom>
          <a:noFill/>
        </p:spPr>
        <p:txBody>
          <a:bodyPr wrap="square" rtlCol="0">
            <a:spAutoFit/>
          </a:bodyPr>
          <a:lstStyle/>
          <a:p>
            <a:pPr marL="285750" indent="-285750">
              <a:buFont typeface="Wingdings" panose="05000000000000000000" pitchFamily="2" charset="2"/>
              <a:buChar char="Ø"/>
            </a:pPr>
            <a:r>
              <a:rPr lang="en-IN" b="1" dirty="0" smtClean="0">
                <a:latin typeface="Times New Roman" panose="02020603050405020304" pitchFamily="18" charset="0"/>
                <a:cs typeface="Times New Roman" panose="02020603050405020304" pitchFamily="18" charset="0"/>
              </a:rPr>
              <a:t>Tool Used:</a:t>
            </a:r>
          </a:p>
          <a:p>
            <a:pPr marL="285750" indent="-285750">
              <a:buFont typeface="Arial" panose="020B0604020202020204" pitchFamily="34" charset="0"/>
              <a:buChar char="•"/>
            </a:pPr>
            <a:r>
              <a:rPr lang="en-IN" b="1" dirty="0" smtClean="0">
                <a:latin typeface="Times New Roman" panose="02020603050405020304" pitchFamily="18" charset="0"/>
                <a:cs typeface="Times New Roman" panose="02020603050405020304" pitchFamily="18" charset="0"/>
              </a:rPr>
              <a:t>graywolf:</a:t>
            </a:r>
            <a:r>
              <a:rPr lang="en-US" b="1" dirty="0">
                <a:latin typeface="Times New Roman" panose="02020603050405020304" pitchFamily="18" charset="0"/>
                <a:cs typeface="Times New Roman" panose="02020603050405020304" pitchFamily="18" charset="0"/>
              </a:rPr>
              <a:t>is an open-source tool for the placement of standard cells in VLSI design.</a:t>
            </a:r>
            <a:endParaRPr lang="en-IN"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1090732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269330A5-9701-4D21-4CCC-742D1F9B425E}"/>
              </a:ext>
            </a:extLst>
          </p:cNvPr>
          <p:cNvSpPr>
            <a:spLocks noGrp="1"/>
          </p:cNvSpPr>
          <p:nvPr>
            <p:ph type="sldNum" sz="quarter" idx="12"/>
          </p:nvPr>
        </p:nvSpPr>
        <p:spPr>
          <a:xfrm>
            <a:off x="8610600" y="6356350"/>
            <a:ext cx="2743200" cy="365125"/>
          </a:xfrm>
        </p:spPr>
        <p:txBody>
          <a:bodyPr/>
          <a:lstStyle/>
          <a:p>
            <a:fld id="{CBD12358-51D2-46B3-9BDE-DF29528B9454}" type="slidenum">
              <a:rPr lang="en-US" smtClean="0"/>
              <a:pPr/>
              <a:t>8</a:t>
            </a:fld>
            <a:endParaRPr lang="en-US" dirty="0"/>
          </a:p>
        </p:txBody>
      </p:sp>
      <p:sp>
        <p:nvSpPr>
          <p:cNvPr id="8" name="TextBox 7">
            <a:extLst>
              <a:ext uri="{FF2B5EF4-FFF2-40B4-BE49-F238E27FC236}">
                <a16:creationId xmlns:a16="http://schemas.microsoft.com/office/drawing/2014/main" id="{A0820D09-EC42-B4B9-FD8D-971BA9E0C2D5}"/>
              </a:ext>
            </a:extLst>
          </p:cNvPr>
          <p:cNvSpPr txBox="1"/>
          <p:nvPr/>
        </p:nvSpPr>
        <p:spPr>
          <a:xfrm>
            <a:off x="304038" y="112076"/>
            <a:ext cx="6094476" cy="461665"/>
          </a:xfrm>
          <a:prstGeom prst="rect">
            <a:avLst/>
          </a:prstGeom>
          <a:noFill/>
        </p:spPr>
        <p:txBody>
          <a:bodyPr wrap="square">
            <a:spAutoFit/>
          </a:bodyPr>
          <a:lstStyle/>
          <a:p>
            <a:r>
              <a:rPr lang="en-US" sz="2400" dirty="0">
                <a:latin typeface="Bahnschrift SemiBold" panose="020B0502040204020203" pitchFamily="34" charset="0"/>
              </a:rPr>
              <a:t>Static Timing Analysis (STA)</a:t>
            </a:r>
            <a:endParaRPr lang="en-IN" sz="2400" dirty="0">
              <a:latin typeface="Bahnschrift SemiBold" panose="020B0502040204020203" pitchFamily="34" charset="0"/>
            </a:endParaRPr>
          </a:p>
        </p:txBody>
      </p:sp>
      <p:cxnSp>
        <p:nvCxnSpPr>
          <p:cNvPr id="10" name="Straight Connector 9">
            <a:extLst>
              <a:ext uri="{FF2B5EF4-FFF2-40B4-BE49-F238E27FC236}">
                <a16:creationId xmlns:a16="http://schemas.microsoft.com/office/drawing/2014/main" id="{097649C8-49E3-5ACB-2346-CF2DB2527B11}"/>
              </a:ext>
            </a:extLst>
          </p:cNvPr>
          <p:cNvCxnSpPr/>
          <p:nvPr/>
        </p:nvCxnSpPr>
        <p:spPr>
          <a:xfrm>
            <a:off x="0" y="582242"/>
            <a:ext cx="12192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F97FCC93-70DB-3612-AFD1-FF60C0D0129F}"/>
              </a:ext>
            </a:extLst>
          </p:cNvPr>
          <p:cNvPicPr>
            <a:picLocks noChangeAspect="1"/>
          </p:cNvPicPr>
          <p:nvPr/>
        </p:nvPicPr>
        <p:blipFill rotWithShape="1">
          <a:blip r:embed="rId3"/>
          <a:srcRect l="6375" t="23522" r="6875" b="14885"/>
          <a:stretch/>
        </p:blipFill>
        <p:spPr>
          <a:xfrm>
            <a:off x="4903596" y="573740"/>
            <a:ext cx="7288404" cy="4956622"/>
          </a:xfrm>
          <a:prstGeom prst="rect">
            <a:avLst/>
          </a:prstGeom>
        </p:spPr>
      </p:pic>
      <p:sp>
        <p:nvSpPr>
          <p:cNvPr id="2" name="Rectangle 1"/>
          <p:cNvSpPr/>
          <p:nvPr/>
        </p:nvSpPr>
        <p:spPr>
          <a:xfrm>
            <a:off x="0" y="582241"/>
            <a:ext cx="5257800" cy="646331"/>
          </a:xfrm>
          <a:prstGeom prst="rect">
            <a:avLst/>
          </a:prstGeom>
        </p:spPr>
        <p:txBody>
          <a:bodyPr wrap="square">
            <a:spAutoFit/>
          </a:bodyPr>
          <a:lstStyle/>
          <a:p>
            <a:pPr marL="285750" indent="-285750">
              <a:buFont typeface="Wingdings" panose="05000000000000000000" pitchFamily="2" charset="2"/>
              <a:buChar char="Ø"/>
            </a:pPr>
            <a:r>
              <a:rPr lang="en-US" dirty="0" smtClean="0">
                <a:latin typeface="Times New Roman" panose="02020603050405020304" pitchFamily="18" charset="0"/>
                <a:cs typeface="Times New Roman" panose="02020603050405020304" pitchFamily="18" charset="0"/>
              </a:rPr>
              <a:t>Ensures </a:t>
            </a:r>
            <a:r>
              <a:rPr lang="en-US" dirty="0">
                <a:latin typeface="Times New Roman" panose="02020603050405020304" pitchFamily="18" charset="0"/>
                <a:cs typeface="Times New Roman" panose="02020603050405020304" pitchFamily="18" charset="0"/>
              </a:rPr>
              <a:t>preliminary timing constraints are met to guide the routing process </a:t>
            </a:r>
            <a:r>
              <a:rPr lang="en-US" dirty="0" smtClean="0">
                <a:latin typeface="Times New Roman" panose="02020603050405020304" pitchFamily="18" charset="0"/>
                <a:cs typeface="Times New Roman" panose="02020603050405020304" pitchFamily="18" charset="0"/>
              </a:rPr>
              <a:t>effectively.</a:t>
            </a:r>
            <a:endParaRPr lang="en-IN" dirty="0">
              <a:latin typeface="Times New Roman" panose="02020603050405020304" pitchFamily="18" charset="0"/>
              <a:cs typeface="Times New Roman" panose="02020603050405020304" pitchFamily="18" charset="0"/>
            </a:endParaRPr>
          </a:p>
        </p:txBody>
      </p:sp>
      <p:sp>
        <p:nvSpPr>
          <p:cNvPr id="6" name="TextBox 5"/>
          <p:cNvSpPr txBox="1"/>
          <p:nvPr/>
        </p:nvSpPr>
        <p:spPr>
          <a:xfrm>
            <a:off x="121473" y="1237073"/>
            <a:ext cx="11949053" cy="5416868"/>
          </a:xfrm>
          <a:prstGeom prst="rect">
            <a:avLst/>
          </a:prstGeom>
          <a:noFill/>
        </p:spPr>
        <p:txBody>
          <a:bodyPr wrap="square" rtlCol="0">
            <a:spAutoFit/>
          </a:bodyPr>
          <a:lstStyle/>
          <a:p>
            <a:r>
              <a:rPr lang="en-US" b="1" dirty="0" smtClean="0">
                <a:latin typeface="Times New Roman" panose="02020603050405020304" pitchFamily="18" charset="0"/>
                <a:cs typeface="Times New Roman" panose="02020603050405020304" pitchFamily="18" charset="0"/>
              </a:rPr>
              <a:t>1.Load Netlist</a:t>
            </a:r>
          </a:p>
          <a:p>
            <a:endParaRPr lang="en-US" dirty="0">
              <a:latin typeface="Times New Roman" panose="02020603050405020304" pitchFamily="18" charset="0"/>
              <a:cs typeface="Times New Roman" panose="02020603050405020304" pitchFamily="18" charset="0"/>
            </a:endParaRPr>
          </a:p>
          <a:p>
            <a:r>
              <a:rPr lang="en-US" b="1" dirty="0" smtClean="0">
                <a:latin typeface="Times New Roman" panose="02020603050405020304" pitchFamily="18" charset="0"/>
                <a:cs typeface="Times New Roman" panose="02020603050405020304" pitchFamily="18" charset="0"/>
              </a:rPr>
              <a:t>2. Define </a:t>
            </a:r>
            <a:r>
              <a:rPr lang="en-US" b="1" dirty="0">
                <a:latin typeface="Times New Roman" panose="02020603050405020304" pitchFamily="18" charset="0"/>
                <a:cs typeface="Times New Roman" panose="02020603050405020304" pitchFamily="18" charset="0"/>
              </a:rPr>
              <a:t>Timing </a:t>
            </a:r>
            <a:r>
              <a:rPr lang="en-US" b="1" dirty="0" smtClean="0">
                <a:latin typeface="Times New Roman" panose="02020603050405020304" pitchFamily="18" charset="0"/>
                <a:cs typeface="Times New Roman" panose="02020603050405020304" pitchFamily="18" charset="0"/>
              </a:rPr>
              <a:t>Constraints</a:t>
            </a:r>
          </a:p>
          <a:p>
            <a:endParaRPr lang="en-US" sz="1600" dirty="0">
              <a:latin typeface="Times New Roman" panose="02020603050405020304" pitchFamily="18" charset="0"/>
              <a:cs typeface="Times New Roman" panose="02020603050405020304" pitchFamily="18" charset="0"/>
            </a:endParaRPr>
          </a:p>
          <a:p>
            <a:r>
              <a:rPr lang="en-US" b="1" dirty="0" smtClean="0">
                <a:latin typeface="Times New Roman" panose="02020603050405020304" pitchFamily="18" charset="0"/>
                <a:cs typeface="Times New Roman" panose="02020603050405020304" pitchFamily="18" charset="0"/>
              </a:rPr>
              <a:t>3. Identify </a:t>
            </a:r>
            <a:r>
              <a:rPr lang="en-US" b="1" dirty="0">
                <a:latin typeface="Times New Roman" panose="02020603050405020304" pitchFamily="18" charset="0"/>
                <a:cs typeface="Times New Roman" panose="02020603050405020304" pitchFamily="18" charset="0"/>
              </a:rPr>
              <a:t>Critical </a:t>
            </a:r>
            <a:r>
              <a:rPr lang="en-US" b="1" dirty="0" smtClean="0">
                <a:latin typeface="Times New Roman" panose="02020603050405020304" pitchFamily="18" charset="0"/>
                <a:cs typeface="Times New Roman" panose="02020603050405020304" pitchFamily="18" charset="0"/>
              </a:rPr>
              <a:t>Paths</a:t>
            </a:r>
          </a:p>
          <a:p>
            <a:endParaRPr lang="en-US" sz="1600" dirty="0" smtClean="0">
              <a:latin typeface="Times New Roman" panose="02020603050405020304" pitchFamily="18" charset="0"/>
              <a:cs typeface="Times New Roman" panose="02020603050405020304" pitchFamily="18" charset="0"/>
            </a:endParaRPr>
          </a:p>
          <a:p>
            <a:r>
              <a:rPr lang="en-US" b="1" dirty="0" smtClean="0">
                <a:latin typeface="Times New Roman" panose="02020603050405020304" pitchFamily="18" charset="0"/>
                <a:cs typeface="Times New Roman" panose="02020603050405020304" pitchFamily="18" charset="0"/>
              </a:rPr>
              <a:t>4. Perform Setup and Hold Checks</a:t>
            </a:r>
            <a:endParaRPr lang="en-US" sz="1600" dirty="0">
              <a:latin typeface="Times New Roman" panose="02020603050405020304" pitchFamily="18" charset="0"/>
              <a:cs typeface="Times New Roman" panose="02020603050405020304" pitchFamily="18" charset="0"/>
            </a:endParaRPr>
          </a:p>
          <a:p>
            <a:endParaRPr lang="en-US" sz="1600" dirty="0">
              <a:latin typeface="Times New Roman" panose="02020603050405020304" pitchFamily="18" charset="0"/>
              <a:cs typeface="Times New Roman" panose="02020603050405020304" pitchFamily="18" charset="0"/>
            </a:endParaRPr>
          </a:p>
          <a:p>
            <a:r>
              <a:rPr lang="en-US" b="1" dirty="0" smtClean="0">
                <a:latin typeface="Times New Roman" panose="02020603050405020304" pitchFamily="18" charset="0"/>
                <a:cs typeface="Times New Roman" panose="02020603050405020304" pitchFamily="18" charset="0"/>
              </a:rPr>
              <a:t>5. Estimate Delays</a:t>
            </a:r>
            <a:endParaRPr lang="en-US" sz="1600" dirty="0">
              <a:latin typeface="Times New Roman" panose="02020603050405020304" pitchFamily="18" charset="0"/>
              <a:cs typeface="Times New Roman" panose="02020603050405020304" pitchFamily="18" charset="0"/>
            </a:endParaRPr>
          </a:p>
          <a:p>
            <a:pPr marL="342900" indent="-342900">
              <a:buAutoNum type="arabicPeriod" startAt="4"/>
            </a:pPr>
            <a:endParaRPr lang="en-US" sz="1600" dirty="0">
              <a:latin typeface="Times New Roman" panose="02020603050405020304" pitchFamily="18" charset="0"/>
              <a:cs typeface="Times New Roman" panose="02020603050405020304" pitchFamily="18" charset="0"/>
            </a:endParaRPr>
          </a:p>
          <a:p>
            <a:r>
              <a:rPr lang="en-US" b="1" dirty="0" smtClean="0">
                <a:latin typeface="Times New Roman" panose="02020603050405020304" pitchFamily="18" charset="0"/>
                <a:cs typeface="Times New Roman" panose="02020603050405020304" pitchFamily="18" charset="0"/>
              </a:rPr>
              <a:t>6. Account </a:t>
            </a:r>
            <a:r>
              <a:rPr lang="en-US" b="1" dirty="0">
                <a:latin typeface="Times New Roman" panose="02020603050405020304" pitchFamily="18" charset="0"/>
                <a:cs typeface="Times New Roman" panose="02020603050405020304" pitchFamily="18" charset="0"/>
              </a:rPr>
              <a:t>for Clock Skew and </a:t>
            </a:r>
            <a:r>
              <a:rPr lang="en-US" b="1" dirty="0" smtClean="0">
                <a:latin typeface="Times New Roman" panose="02020603050405020304" pitchFamily="18" charset="0"/>
                <a:cs typeface="Times New Roman" panose="02020603050405020304" pitchFamily="18" charset="0"/>
              </a:rPr>
              <a:t>Jitter</a:t>
            </a:r>
            <a:endParaRPr lang="en-US" sz="1600" dirty="0">
              <a:latin typeface="Times New Roman" panose="02020603050405020304" pitchFamily="18" charset="0"/>
              <a:cs typeface="Times New Roman" panose="02020603050405020304" pitchFamily="18" charset="0"/>
            </a:endParaRPr>
          </a:p>
          <a:p>
            <a:pPr marL="342900" indent="-342900">
              <a:buAutoNum type="arabicPeriod" startAt="5"/>
            </a:pPr>
            <a:endParaRPr lang="en-US" sz="1600" dirty="0">
              <a:latin typeface="Times New Roman" panose="02020603050405020304" pitchFamily="18" charset="0"/>
              <a:cs typeface="Times New Roman" panose="02020603050405020304" pitchFamily="18" charset="0"/>
            </a:endParaRPr>
          </a:p>
          <a:p>
            <a:r>
              <a:rPr lang="en-US" b="1" dirty="0" smtClean="0">
                <a:latin typeface="Times New Roman" panose="02020603050405020304" pitchFamily="18" charset="0"/>
                <a:cs typeface="Times New Roman" panose="02020603050405020304" pitchFamily="18" charset="0"/>
              </a:rPr>
              <a:t>7. Calculate Slack</a:t>
            </a:r>
            <a:endParaRPr lang="en-US" sz="1600" dirty="0">
              <a:latin typeface="Times New Roman" panose="02020603050405020304" pitchFamily="18" charset="0"/>
              <a:cs typeface="Times New Roman" panose="02020603050405020304" pitchFamily="18" charset="0"/>
            </a:endParaRPr>
          </a:p>
          <a:p>
            <a:pPr marL="342900" indent="-342900">
              <a:buAutoNum type="arabicPeriod" startAt="6"/>
            </a:pPr>
            <a:endParaRPr lang="en-US" sz="1600" dirty="0">
              <a:latin typeface="Times New Roman" panose="02020603050405020304" pitchFamily="18" charset="0"/>
              <a:cs typeface="Times New Roman" panose="02020603050405020304" pitchFamily="18" charset="0"/>
            </a:endParaRPr>
          </a:p>
          <a:p>
            <a:r>
              <a:rPr lang="en-US" b="1" dirty="0" smtClean="0">
                <a:latin typeface="Times New Roman" panose="02020603050405020304" pitchFamily="18" charset="0"/>
                <a:cs typeface="Times New Roman" panose="02020603050405020304" pitchFamily="18" charset="0"/>
              </a:rPr>
              <a:t>8. Provide </a:t>
            </a:r>
            <a:r>
              <a:rPr lang="en-US" b="1" dirty="0">
                <a:latin typeface="Times New Roman" panose="02020603050405020304" pitchFamily="18" charset="0"/>
                <a:cs typeface="Times New Roman" panose="02020603050405020304" pitchFamily="18" charset="0"/>
              </a:rPr>
              <a:t>Optimization </a:t>
            </a:r>
            <a:r>
              <a:rPr lang="en-US" b="1" dirty="0" smtClean="0">
                <a:latin typeface="Times New Roman" panose="02020603050405020304" pitchFamily="18" charset="0"/>
                <a:cs typeface="Times New Roman" panose="02020603050405020304" pitchFamily="18" charset="0"/>
              </a:rPr>
              <a:t>Guidance</a:t>
            </a:r>
            <a:endParaRPr lang="en-US" sz="1600" dirty="0">
              <a:latin typeface="Times New Roman" panose="02020603050405020304" pitchFamily="18" charset="0"/>
              <a:cs typeface="Times New Roman" panose="02020603050405020304" pitchFamily="18" charset="0"/>
            </a:endParaRPr>
          </a:p>
          <a:p>
            <a:pPr marL="342900" indent="-342900">
              <a:buAutoNum type="arabicPeriod" startAt="7"/>
            </a:pPr>
            <a:endParaRPr lang="en-US" sz="1600"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9</a:t>
            </a:r>
            <a:r>
              <a:rPr lang="en-US" b="1" dirty="0" smtClean="0">
                <a:latin typeface="Times New Roman" panose="02020603050405020304" pitchFamily="18" charset="0"/>
                <a:cs typeface="Times New Roman" panose="02020603050405020304" pitchFamily="18" charset="0"/>
              </a:rPr>
              <a:t>. Re-analyze Timing</a:t>
            </a:r>
            <a:endParaRPr lang="en-US" sz="1600" dirty="0">
              <a:latin typeface="Times New Roman" panose="02020603050405020304" pitchFamily="18" charset="0"/>
              <a:cs typeface="Times New Roman" panose="02020603050405020304" pitchFamily="18" charset="0"/>
            </a:endParaRPr>
          </a:p>
          <a:p>
            <a:pPr marL="342900" indent="-342900">
              <a:buAutoNum type="arabicPeriod" startAt="8"/>
            </a:pPr>
            <a:endParaRPr lang="en-US" dirty="0">
              <a:latin typeface="Times New Roman" panose="02020603050405020304" pitchFamily="18" charset="0"/>
              <a:cs typeface="Times New Roman" panose="02020603050405020304" pitchFamily="18" charset="0"/>
            </a:endParaRPr>
          </a:p>
          <a:p>
            <a:r>
              <a:rPr lang="en-US" b="1" dirty="0" smtClean="0">
                <a:latin typeface="Times New Roman" panose="02020603050405020304" pitchFamily="18" charset="0"/>
                <a:cs typeface="Times New Roman" panose="02020603050405020304" pitchFamily="18" charset="0"/>
              </a:rPr>
              <a:t>10. Give Feedback</a:t>
            </a:r>
            <a:endParaRPr lang="en-US" sz="1600"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p:txBody>
      </p:sp>
      <p:sp>
        <p:nvSpPr>
          <p:cNvPr id="7" name="TextBox 6"/>
          <p:cNvSpPr txBox="1"/>
          <p:nvPr/>
        </p:nvSpPr>
        <p:spPr>
          <a:xfrm>
            <a:off x="4903596" y="5569639"/>
            <a:ext cx="7097904" cy="1231106"/>
          </a:xfrm>
          <a:prstGeom prst="rect">
            <a:avLst/>
          </a:prstGeom>
          <a:noFill/>
        </p:spPr>
        <p:txBody>
          <a:bodyPr wrap="square" rtlCol="0">
            <a:spAutoFit/>
          </a:bodyPr>
          <a:lstStyle/>
          <a:p>
            <a:pPr marL="342900" lvl="0" indent="-342900" eaLnBrk="0" fontAlgn="base" hangingPunct="0">
              <a:spcBef>
                <a:spcPct val="0"/>
              </a:spcBef>
              <a:spcAft>
                <a:spcPct val="0"/>
              </a:spcAft>
              <a:buFont typeface="Wingdings" panose="05000000000000000000" pitchFamily="2" charset="2"/>
              <a:buChar char="Ø"/>
            </a:pPr>
            <a:r>
              <a:rPr lang="en-US" altLang="en-US" sz="2000" b="1" dirty="0">
                <a:latin typeface="Times New Roman" panose="02020603050405020304" pitchFamily="18" charset="0"/>
                <a:cs typeface="Times New Roman" panose="02020603050405020304" pitchFamily="18" charset="0"/>
              </a:rPr>
              <a:t>Tools Used </a:t>
            </a:r>
            <a:r>
              <a:rPr lang="en-US" altLang="en-US" sz="2000" b="1" dirty="0" smtClean="0">
                <a:latin typeface="Times New Roman" panose="02020603050405020304" pitchFamily="18" charset="0"/>
                <a:cs typeface="Times New Roman" panose="02020603050405020304" pitchFamily="18" charset="0"/>
              </a:rPr>
              <a:t>:</a:t>
            </a:r>
            <a:endParaRPr lang="en-US" altLang="en-US" sz="2000" b="1" dirty="0">
              <a:latin typeface="Times New Roman" panose="02020603050405020304" pitchFamily="18" charset="0"/>
              <a:cs typeface="Times New Roman" panose="02020603050405020304" pitchFamily="18" charset="0"/>
            </a:endParaRPr>
          </a:p>
          <a:p>
            <a:pPr marL="285750" lvl="0" indent="-285750" eaLnBrk="0" fontAlgn="base" hangingPunct="0">
              <a:spcBef>
                <a:spcPct val="0"/>
              </a:spcBef>
              <a:spcAft>
                <a:spcPct val="0"/>
              </a:spcAft>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OpenSTA</a:t>
            </a:r>
            <a:r>
              <a:rPr lang="en-US" dirty="0">
                <a:latin typeface="Times New Roman" panose="02020603050405020304" pitchFamily="18" charset="0"/>
                <a:cs typeface="Times New Roman" panose="02020603050405020304" pitchFamily="18" charset="0"/>
              </a:rPr>
              <a:t>: A popular open-source static timing analysis tool that provides fast and accurate timing analysis for digital designs</a:t>
            </a:r>
            <a:endParaRPr lang="en-IN" dirty="0"/>
          </a:p>
          <a:p>
            <a:endParaRPr lang="en-IN" dirty="0"/>
          </a:p>
        </p:txBody>
      </p:sp>
    </p:spTree>
    <p:extLst>
      <p:ext uri="{BB962C8B-B14F-4D97-AF65-F5344CB8AC3E}">
        <p14:creationId xmlns:p14="http://schemas.microsoft.com/office/powerpoint/2010/main" val="352360308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269330A5-9701-4D21-4CCC-742D1F9B425E}"/>
              </a:ext>
            </a:extLst>
          </p:cNvPr>
          <p:cNvSpPr>
            <a:spLocks noGrp="1"/>
          </p:cNvSpPr>
          <p:nvPr>
            <p:ph type="sldNum" sz="quarter" idx="12"/>
          </p:nvPr>
        </p:nvSpPr>
        <p:spPr>
          <a:xfrm>
            <a:off x="8610600" y="6356350"/>
            <a:ext cx="2743200" cy="365125"/>
          </a:xfrm>
        </p:spPr>
        <p:txBody>
          <a:bodyPr/>
          <a:lstStyle/>
          <a:p>
            <a:fld id="{CBD12358-51D2-46B3-9BDE-DF29528B9454}" type="slidenum">
              <a:rPr lang="en-US" smtClean="0"/>
              <a:pPr/>
              <a:t>9</a:t>
            </a:fld>
            <a:endParaRPr lang="en-US" dirty="0"/>
          </a:p>
        </p:txBody>
      </p:sp>
      <p:sp>
        <p:nvSpPr>
          <p:cNvPr id="8" name="TextBox 7">
            <a:extLst>
              <a:ext uri="{FF2B5EF4-FFF2-40B4-BE49-F238E27FC236}">
                <a16:creationId xmlns:a16="http://schemas.microsoft.com/office/drawing/2014/main" id="{A0820D09-EC42-B4B9-FD8D-971BA9E0C2D5}"/>
              </a:ext>
            </a:extLst>
          </p:cNvPr>
          <p:cNvSpPr txBox="1"/>
          <p:nvPr/>
        </p:nvSpPr>
        <p:spPr>
          <a:xfrm>
            <a:off x="304038" y="71436"/>
            <a:ext cx="6094476" cy="461665"/>
          </a:xfrm>
          <a:prstGeom prst="rect">
            <a:avLst/>
          </a:prstGeom>
          <a:noFill/>
        </p:spPr>
        <p:txBody>
          <a:bodyPr wrap="square">
            <a:spAutoFit/>
          </a:bodyPr>
          <a:lstStyle/>
          <a:p>
            <a:r>
              <a:rPr lang="en-IN" sz="2400" dirty="0">
                <a:latin typeface="Bahnschrift SemiBold" panose="020B0502040204020203" pitchFamily="34" charset="0"/>
              </a:rPr>
              <a:t>Routing</a:t>
            </a:r>
          </a:p>
        </p:txBody>
      </p:sp>
      <p:cxnSp>
        <p:nvCxnSpPr>
          <p:cNvPr id="10" name="Straight Connector 9">
            <a:extLst>
              <a:ext uri="{FF2B5EF4-FFF2-40B4-BE49-F238E27FC236}">
                <a16:creationId xmlns:a16="http://schemas.microsoft.com/office/drawing/2014/main" id="{097649C8-49E3-5ACB-2346-CF2DB2527B11}"/>
              </a:ext>
            </a:extLst>
          </p:cNvPr>
          <p:cNvCxnSpPr/>
          <p:nvPr/>
        </p:nvCxnSpPr>
        <p:spPr>
          <a:xfrm>
            <a:off x="0" y="573741"/>
            <a:ext cx="12192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36826EE3-C4AD-45B4-8E23-3103666D8F88}"/>
              </a:ext>
            </a:extLst>
          </p:cNvPr>
          <p:cNvSpPr txBox="1"/>
          <p:nvPr/>
        </p:nvSpPr>
        <p:spPr>
          <a:xfrm>
            <a:off x="82973" y="766741"/>
            <a:ext cx="4860815" cy="1477328"/>
          </a:xfrm>
          <a:prstGeom prst="rect">
            <a:avLst/>
          </a:prstGeom>
          <a:noFill/>
        </p:spPr>
        <p:txBody>
          <a:bodyPr wrap="square">
            <a:spAutoFit/>
          </a:bodyPr>
          <a:lstStyle/>
          <a:p>
            <a:pPr marL="285750" indent="-285750">
              <a:buFont typeface="Wingdings" panose="05000000000000000000" pitchFamily="2" charset="2"/>
              <a:buChar char="Ø"/>
            </a:pPr>
            <a:r>
              <a:rPr lang="en-US" b="1" dirty="0">
                <a:latin typeface="Times New Roman" panose="02020603050405020304" pitchFamily="18" charset="0"/>
                <a:cs typeface="Times New Roman" panose="02020603050405020304" pitchFamily="18" charset="0"/>
              </a:rPr>
              <a:t>Routing</a:t>
            </a:r>
            <a:r>
              <a:rPr lang="en-US" dirty="0">
                <a:latin typeface="Times New Roman" panose="02020603050405020304" pitchFamily="18" charset="0"/>
                <a:cs typeface="Times New Roman" panose="02020603050405020304" pitchFamily="18" charset="0"/>
              </a:rPr>
              <a:t> is a critical step in the process of designing integrated circuits (ICs). Routing refers to the process of determining the physical paths that electrical signals will take between different components on an IC.</a:t>
            </a:r>
            <a:endParaRPr lang="en-IN"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BA54B198-CD32-710F-2020-1B3C90305CFB}"/>
              </a:ext>
            </a:extLst>
          </p:cNvPr>
          <p:cNvPicPr>
            <a:picLocks noChangeAspect="1"/>
          </p:cNvPicPr>
          <p:nvPr/>
        </p:nvPicPr>
        <p:blipFill rotWithShape="1">
          <a:blip r:embed="rId2"/>
          <a:srcRect l="6825" t="23721" r="7651" b="15103"/>
          <a:stretch/>
        </p:blipFill>
        <p:spPr>
          <a:xfrm>
            <a:off x="4783015" y="581621"/>
            <a:ext cx="7408985" cy="4586780"/>
          </a:xfrm>
          <a:prstGeom prst="rect">
            <a:avLst/>
          </a:prstGeom>
        </p:spPr>
      </p:pic>
      <p:sp>
        <p:nvSpPr>
          <p:cNvPr id="9" name="TextBox 8">
            <a:extLst>
              <a:ext uri="{FF2B5EF4-FFF2-40B4-BE49-F238E27FC236}">
                <a16:creationId xmlns:a16="http://schemas.microsoft.com/office/drawing/2014/main" id="{81F90CD8-C509-40F6-B33F-B8FEFDC1B5AF}"/>
              </a:ext>
            </a:extLst>
          </p:cNvPr>
          <p:cNvSpPr txBox="1"/>
          <p:nvPr/>
        </p:nvSpPr>
        <p:spPr>
          <a:xfrm>
            <a:off x="82973" y="2429189"/>
            <a:ext cx="11679877" cy="3416320"/>
          </a:xfrm>
          <a:prstGeom prst="rect">
            <a:avLst/>
          </a:prstGeom>
          <a:noFill/>
        </p:spPr>
        <p:txBody>
          <a:bodyPr wrap="square">
            <a:spAutoFit/>
          </a:bodyPr>
          <a:lstStyle/>
          <a:p>
            <a:pPr marL="285750" indent="-285750">
              <a:buFont typeface="Wingdings" panose="05000000000000000000" pitchFamily="2" charset="2"/>
              <a:buChar char="Ø"/>
            </a:pPr>
            <a:r>
              <a:rPr lang="en-US" b="1" dirty="0" smtClean="0">
                <a:latin typeface="Times New Roman" panose="02020603050405020304" pitchFamily="18" charset="0"/>
                <a:cs typeface="Times New Roman" panose="02020603050405020304" pitchFamily="18" charset="0"/>
              </a:rPr>
              <a:t>     Importance </a:t>
            </a:r>
            <a:r>
              <a:rPr lang="en-US" b="1" dirty="0">
                <a:latin typeface="Times New Roman" panose="02020603050405020304" pitchFamily="18" charset="0"/>
                <a:cs typeface="Times New Roman" panose="02020603050405020304" pitchFamily="18" charset="0"/>
              </a:rPr>
              <a:t>of Routing</a:t>
            </a:r>
            <a:r>
              <a:rPr lang="en-US" b="1" dirty="0" smtClean="0">
                <a:latin typeface="Times New Roman" panose="02020603050405020304" pitchFamily="18" charset="0"/>
                <a:cs typeface="Times New Roman" panose="02020603050405020304" pitchFamily="18" charset="0"/>
              </a:rPr>
              <a:t>:</a:t>
            </a:r>
          </a:p>
          <a:p>
            <a:endParaRPr lang="en-US" b="1" dirty="0">
              <a:latin typeface="Times New Roman" panose="02020603050405020304" pitchFamily="18" charset="0"/>
              <a:cs typeface="Times New Roman" panose="02020603050405020304" pitchFamily="18" charset="0"/>
            </a:endParaRPr>
          </a:p>
          <a:p>
            <a:pPr marL="342900" indent="-342900">
              <a:buFont typeface="+mj-lt"/>
              <a:buAutoNum type="arabicPeriod"/>
            </a:pPr>
            <a:r>
              <a:rPr lang="en-US" b="1" dirty="0">
                <a:latin typeface="Times New Roman" panose="02020603050405020304" pitchFamily="18" charset="0"/>
                <a:cs typeface="Times New Roman" panose="02020603050405020304" pitchFamily="18" charset="0"/>
              </a:rPr>
              <a:t>Performance</a:t>
            </a:r>
            <a:r>
              <a:rPr lang="en-US" dirty="0">
                <a:latin typeface="Times New Roman" panose="02020603050405020304" pitchFamily="18" charset="0"/>
                <a:cs typeface="Times New Roman" panose="02020603050405020304" pitchFamily="18" charset="0"/>
              </a:rPr>
              <a:t>: </a:t>
            </a:r>
            <a:endParaRPr lang="en-US" dirty="0" smtClean="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dirty="0" smtClean="0">
              <a:latin typeface="Times New Roman" panose="02020603050405020304" pitchFamily="18" charset="0"/>
              <a:cs typeface="Times New Roman" panose="02020603050405020304" pitchFamily="18" charset="0"/>
            </a:endParaRPr>
          </a:p>
          <a:p>
            <a:pPr marL="342900" indent="-342900">
              <a:buFont typeface="+mj-lt"/>
              <a:buAutoNum type="arabicPeriod"/>
            </a:pPr>
            <a:r>
              <a:rPr lang="en-US" b="1" dirty="0" smtClean="0">
                <a:latin typeface="Times New Roman" panose="02020603050405020304" pitchFamily="18" charset="0"/>
                <a:cs typeface="Times New Roman" panose="02020603050405020304" pitchFamily="18" charset="0"/>
              </a:rPr>
              <a:t>Signal </a:t>
            </a:r>
            <a:r>
              <a:rPr lang="en-US" b="1" dirty="0">
                <a:latin typeface="Times New Roman" panose="02020603050405020304" pitchFamily="18" charset="0"/>
                <a:cs typeface="Times New Roman" panose="02020603050405020304" pitchFamily="18" charset="0"/>
              </a:rPr>
              <a:t>Integrity</a:t>
            </a:r>
            <a:r>
              <a:rPr lang="en-US" dirty="0">
                <a:latin typeface="Times New Roman" panose="02020603050405020304" pitchFamily="18" charset="0"/>
                <a:cs typeface="Times New Roman" panose="02020603050405020304" pitchFamily="18" charset="0"/>
              </a:rPr>
              <a:t>: </a:t>
            </a:r>
            <a:endParaRPr lang="en-US" dirty="0" smtClean="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dirty="0" smtClean="0">
              <a:latin typeface="Times New Roman" panose="02020603050405020304" pitchFamily="18" charset="0"/>
              <a:cs typeface="Times New Roman" panose="02020603050405020304" pitchFamily="18" charset="0"/>
            </a:endParaRPr>
          </a:p>
          <a:p>
            <a:pPr marL="342900" indent="-342900">
              <a:buFont typeface="+mj-lt"/>
              <a:buAutoNum type="arabicPeriod"/>
            </a:pPr>
            <a:r>
              <a:rPr lang="en-US" b="1" dirty="0" smtClean="0">
                <a:latin typeface="Times New Roman" panose="02020603050405020304" pitchFamily="18" charset="0"/>
                <a:cs typeface="Times New Roman" panose="02020603050405020304" pitchFamily="18" charset="0"/>
              </a:rPr>
              <a:t>Power </a:t>
            </a:r>
            <a:r>
              <a:rPr lang="en-US" b="1" dirty="0">
                <a:latin typeface="Times New Roman" panose="02020603050405020304" pitchFamily="18" charset="0"/>
                <a:cs typeface="Times New Roman" panose="02020603050405020304" pitchFamily="18" charset="0"/>
              </a:rPr>
              <a:t>Distribution</a:t>
            </a:r>
            <a:r>
              <a:rPr lang="en-US" dirty="0">
                <a:latin typeface="Times New Roman" panose="02020603050405020304" pitchFamily="18" charset="0"/>
                <a:cs typeface="Times New Roman" panose="02020603050405020304" pitchFamily="18" charset="0"/>
              </a:rPr>
              <a:t>: </a:t>
            </a:r>
            <a:endParaRPr lang="en-US" dirty="0" smtClean="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dirty="0" smtClean="0">
              <a:latin typeface="Times New Roman" panose="02020603050405020304" pitchFamily="18" charset="0"/>
              <a:cs typeface="Times New Roman" panose="02020603050405020304" pitchFamily="18" charset="0"/>
            </a:endParaRPr>
          </a:p>
          <a:p>
            <a:pPr marL="342900" indent="-342900">
              <a:buFont typeface="+mj-lt"/>
              <a:buAutoNum type="arabicPeriod"/>
            </a:pPr>
            <a:r>
              <a:rPr lang="en-US" b="1" dirty="0" smtClean="0">
                <a:latin typeface="Times New Roman" panose="02020603050405020304" pitchFamily="18" charset="0"/>
                <a:cs typeface="Times New Roman" panose="02020603050405020304" pitchFamily="18" charset="0"/>
              </a:rPr>
              <a:t>Design </a:t>
            </a:r>
            <a:r>
              <a:rPr lang="en-US" b="1" dirty="0">
                <a:latin typeface="Times New Roman" panose="02020603050405020304" pitchFamily="18" charset="0"/>
                <a:cs typeface="Times New Roman" panose="02020603050405020304" pitchFamily="18" charset="0"/>
              </a:rPr>
              <a:t>Rule Compliance</a:t>
            </a:r>
            <a:r>
              <a:rPr lang="en-US" dirty="0" smtClean="0">
                <a:latin typeface="Times New Roman" panose="02020603050405020304" pitchFamily="18" charset="0"/>
                <a:cs typeface="Times New Roman" panose="02020603050405020304" pitchFamily="18" charset="0"/>
              </a:rPr>
              <a:t>:</a:t>
            </a:r>
            <a:endParaRPr lang="en-US" sz="1600" dirty="0">
              <a:latin typeface="Times New Roman" panose="02020603050405020304" pitchFamily="18" charset="0"/>
              <a:cs typeface="Times New Roman" panose="02020603050405020304" pitchFamily="18" charset="0"/>
            </a:endParaRPr>
          </a:p>
          <a:p>
            <a:r>
              <a:rPr lang="en-US" b="1" dirty="0" smtClean="0">
                <a:latin typeface="Times New Roman" panose="02020603050405020304" pitchFamily="18" charset="0"/>
                <a:cs typeface="Times New Roman" panose="02020603050405020304" pitchFamily="18" charset="0"/>
              </a:rPr>
              <a:t>     </a:t>
            </a:r>
          </a:p>
          <a:p>
            <a:r>
              <a:rPr lang="en-US" b="1" dirty="0">
                <a:latin typeface="Times New Roman" panose="02020603050405020304" pitchFamily="18" charset="0"/>
                <a:cs typeface="Times New Roman" panose="02020603050405020304" pitchFamily="18" charset="0"/>
              </a:rPr>
              <a:t> </a:t>
            </a:r>
            <a:r>
              <a:rPr lang="en-US" b="1" dirty="0" smtClean="0">
                <a:latin typeface="Times New Roman" panose="02020603050405020304" pitchFamily="18" charset="0"/>
                <a:cs typeface="Times New Roman" panose="02020603050405020304" pitchFamily="18" charset="0"/>
              </a:rPr>
              <a:t>    </a:t>
            </a:r>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b="1" dirty="0">
              <a:latin typeface="Times New Roman" panose="02020603050405020304" pitchFamily="18" charset="0"/>
              <a:cs typeface="Times New Roman" panose="02020603050405020304" pitchFamily="18" charset="0"/>
            </a:endParaRPr>
          </a:p>
        </p:txBody>
      </p:sp>
      <p:sp>
        <p:nvSpPr>
          <p:cNvPr id="2" name="TextBox 1"/>
          <p:cNvSpPr txBox="1"/>
          <p:nvPr/>
        </p:nvSpPr>
        <p:spPr>
          <a:xfrm>
            <a:off x="622998" y="5325626"/>
            <a:ext cx="45719" cy="369332"/>
          </a:xfrm>
          <a:prstGeom prst="rect">
            <a:avLst/>
          </a:prstGeom>
          <a:noFill/>
        </p:spPr>
        <p:txBody>
          <a:bodyPr wrap="square" rtlCol="0">
            <a:spAutoFit/>
          </a:bodyPr>
          <a:lstStyle/>
          <a:p>
            <a:endParaRPr lang="en-IN" dirty="0"/>
          </a:p>
        </p:txBody>
      </p:sp>
      <p:sp>
        <p:nvSpPr>
          <p:cNvPr id="6" name="TextBox 5"/>
          <p:cNvSpPr txBox="1"/>
          <p:nvPr/>
        </p:nvSpPr>
        <p:spPr>
          <a:xfrm>
            <a:off x="304038" y="5443731"/>
            <a:ext cx="8976946" cy="677108"/>
          </a:xfrm>
          <a:prstGeom prst="rect">
            <a:avLst/>
          </a:prstGeom>
          <a:noFill/>
        </p:spPr>
        <p:txBody>
          <a:bodyPr wrap="square" rtlCol="0">
            <a:spAutoFit/>
          </a:bodyPr>
          <a:lstStyle/>
          <a:p>
            <a:pPr marL="342900" lvl="0" indent="-342900" eaLnBrk="0" fontAlgn="base" hangingPunct="0">
              <a:spcBef>
                <a:spcPct val="0"/>
              </a:spcBef>
              <a:spcAft>
                <a:spcPct val="0"/>
              </a:spcAft>
              <a:buFont typeface="Wingdings" panose="05000000000000000000" pitchFamily="2" charset="2"/>
              <a:buChar char="Ø"/>
            </a:pPr>
            <a:r>
              <a:rPr lang="en-US" altLang="en-US" sz="2000" b="1" dirty="0" smtClean="0">
                <a:latin typeface="Times New Roman" panose="02020603050405020304" pitchFamily="18" charset="0"/>
                <a:cs typeface="Times New Roman" panose="02020603050405020304" pitchFamily="18" charset="0"/>
              </a:rPr>
              <a:t>Tool </a:t>
            </a:r>
            <a:r>
              <a:rPr lang="en-US" altLang="en-US" sz="2000" b="1" dirty="0">
                <a:latin typeface="Times New Roman" panose="02020603050405020304" pitchFamily="18" charset="0"/>
                <a:cs typeface="Times New Roman" panose="02020603050405020304" pitchFamily="18" charset="0"/>
              </a:rPr>
              <a:t>Used </a:t>
            </a:r>
            <a:r>
              <a:rPr lang="en-US" altLang="en-US" sz="2000" b="1" dirty="0" smtClean="0">
                <a:latin typeface="Times New Roman" panose="02020603050405020304" pitchFamily="18" charset="0"/>
                <a:cs typeface="Times New Roman" panose="02020603050405020304" pitchFamily="18" charset="0"/>
              </a:rPr>
              <a:t>:</a:t>
            </a:r>
            <a:endParaRPr lang="en-US" altLang="en-US" sz="2000" b="1" dirty="0">
              <a:latin typeface="Times New Roman" panose="02020603050405020304" pitchFamily="18" charset="0"/>
              <a:cs typeface="Times New Roman" panose="02020603050405020304" pitchFamily="18" charset="0"/>
            </a:endParaRPr>
          </a:p>
          <a:p>
            <a:pPr marL="285750" lvl="0" indent="-285750" eaLnBrk="0" fontAlgn="base" hangingPunct="0">
              <a:spcBef>
                <a:spcPct val="0"/>
              </a:spcBef>
              <a:spcAft>
                <a:spcPct val="0"/>
              </a:spcAft>
              <a:buFont typeface="Arial" panose="020B0604020202020204" pitchFamily="34" charset="0"/>
              <a:buChar char="•"/>
            </a:pPr>
            <a:r>
              <a:rPr lang="en-US" b="1" dirty="0" smtClean="0">
                <a:latin typeface="Times New Roman" panose="02020603050405020304" pitchFamily="18" charset="0"/>
                <a:cs typeface="Times New Roman" panose="02020603050405020304" pitchFamily="18" charset="0"/>
              </a:rPr>
              <a:t>QRouter</a:t>
            </a:r>
            <a:r>
              <a:rPr lang="en-US" dirty="0" smtClean="0">
                <a:latin typeface="Times New Roman" panose="02020603050405020304" pitchFamily="18" charset="0"/>
                <a:cs typeface="Times New Roman" panose="02020603050405020304" pitchFamily="18" charset="0"/>
              </a:rPr>
              <a:t>: An Open Source tool specifically designed for detailed routing of IC designs.</a:t>
            </a:r>
            <a:endParaRPr lang="en-IN" dirty="0"/>
          </a:p>
        </p:txBody>
      </p:sp>
    </p:spTree>
    <p:extLst>
      <p:ext uri="{BB962C8B-B14F-4D97-AF65-F5344CB8AC3E}">
        <p14:creationId xmlns:p14="http://schemas.microsoft.com/office/powerpoint/2010/main" val="2870423855"/>
      </p:ext>
    </p:extLst>
  </p:cSld>
  <p:clrMapOvr>
    <a:masterClrMapping/>
  </p:clrMapOvr>
  <p:timing>
    <p:tnLst>
      <p:par>
        <p:cTn id="1" dur="indefinite" restart="never" nodeType="tmRoot"/>
      </p:par>
    </p:tnLst>
  </p:timing>
</p:sld>
</file>

<file path=ppt/theme/theme1.xml><?xml version="1.0" encoding="utf-8"?>
<a:theme xmlns:a="http://schemas.openxmlformats.org/drawingml/2006/main" name="Custom">
  <a:themeElements>
    <a:clrScheme name="Custom 17">
      <a:dk1>
        <a:sysClr val="windowText" lastClr="000000"/>
      </a:dk1>
      <a:lt1>
        <a:sysClr val="window" lastClr="FFFFFF"/>
      </a:lt1>
      <a:dk2>
        <a:srgbClr val="44546A"/>
      </a:dk2>
      <a:lt2>
        <a:srgbClr val="E7E6E6"/>
      </a:lt2>
      <a:accent1>
        <a:srgbClr val="BED6DA"/>
      </a:accent1>
      <a:accent2>
        <a:srgbClr val="3E7090"/>
      </a:accent2>
      <a:accent3>
        <a:srgbClr val="93A5A8"/>
      </a:accent3>
      <a:accent4>
        <a:srgbClr val="627272"/>
      </a:accent4>
      <a:accent5>
        <a:srgbClr val="BDA07D"/>
      </a:accent5>
      <a:accent6>
        <a:srgbClr val="D8CAB7"/>
      </a:accent6>
      <a:hlink>
        <a:srgbClr val="0563C1"/>
      </a:hlink>
      <a:folHlink>
        <a:srgbClr val="954F72"/>
      </a:folHlink>
    </a:clrScheme>
    <a:fontScheme name="Custom 24">
      <a:majorFont>
        <a:latin typeface="Segoe UI Light"/>
        <a:ea typeface=""/>
        <a:cs typeface=""/>
      </a:majorFont>
      <a:minorFont>
        <a:latin typeface="Segoe U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33468121_win32_CP_V3" id="{DB41292E-DA07-4A60-84D2-21F0B686AF93}" vid="{CD2DD4A9-674C-44A3-BA93-D7C3019ED0B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Background xmlns="71af3243-3dd4-4a8d-8c0d-dd76da1f02a5">false</Background>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E47603A-423C-4B8F-AA3D-8E6FA47105A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2AF5DA8-6387-4138-BF96-B65D39F2FC21}">
  <ds:schemaRefs>
    <ds:schemaRef ds:uri="http://www.w3.org/XML/1998/namespace"/>
    <ds:schemaRef ds:uri="71af3243-3dd4-4a8d-8c0d-dd76da1f02a5"/>
    <ds:schemaRef ds:uri="http://schemas.openxmlformats.org/package/2006/metadata/core-properties"/>
    <ds:schemaRef ds:uri="http://purl.org/dc/terms/"/>
    <ds:schemaRef ds:uri="http://schemas.microsoft.com/office/2006/metadata/properties"/>
    <ds:schemaRef ds:uri="http://schemas.microsoft.com/office/infopath/2007/PartnerControls"/>
    <ds:schemaRef ds:uri="http://schemas.microsoft.com/sharepoint/v3"/>
    <ds:schemaRef ds:uri="http://schemas.microsoft.com/office/2006/documentManagement/types"/>
    <ds:schemaRef ds:uri="http://purl.org/dc/dcmitype/"/>
    <ds:schemaRef ds:uri="230e9df3-be65-4c73-a93b-d1236ebd677e"/>
    <ds:schemaRef ds:uri="16c05727-aa75-4e4a-9b5f-8a80a1165891"/>
    <ds:schemaRef ds:uri="http://purl.org/dc/elements/1.1/"/>
  </ds:schemaRefs>
</ds:datastoreItem>
</file>

<file path=customXml/itemProps3.xml><?xml version="1.0" encoding="utf-8"?>
<ds:datastoreItem xmlns:ds="http://schemas.openxmlformats.org/officeDocument/2006/customXml" ds:itemID="{7279BBA1-1277-4614-8DDE-B2EB22751222}">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Coastal presentation</Template>
  <TotalTime>535</TotalTime>
  <Words>1306</Words>
  <Application>Microsoft Office PowerPoint</Application>
  <PresentationFormat>Widescreen</PresentationFormat>
  <Paragraphs>249</Paragraphs>
  <Slides>15</Slides>
  <Notes>5</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15</vt:i4>
      </vt:variant>
    </vt:vector>
  </HeadingPairs>
  <TitlesOfParts>
    <vt:vector size="24" baseType="lpstr">
      <vt:lpstr>Aharoni</vt:lpstr>
      <vt:lpstr>Arial</vt:lpstr>
      <vt:lpstr>Bahnschrift</vt:lpstr>
      <vt:lpstr>Bahnschrift SemiBold</vt:lpstr>
      <vt:lpstr>Calibri</vt:lpstr>
      <vt:lpstr>Segoe UI Light</vt:lpstr>
      <vt:lpstr>Times New Roman</vt:lpstr>
      <vt:lpstr>Wingdings</vt:lpstr>
      <vt:lpstr>Custom</vt:lpstr>
      <vt:lpstr>Counter  (RTL to GDS Flow)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Counter (RTL to GDS Flow using Qflow) A Comprehensive Overview</dc:title>
  <dc:creator>shahid chopda</dc:creator>
  <cp:lastModifiedBy>Admin</cp:lastModifiedBy>
  <cp:revision>197</cp:revision>
  <dcterms:created xsi:type="dcterms:W3CDTF">2024-07-16T16:05:20Z</dcterms:created>
  <dcterms:modified xsi:type="dcterms:W3CDTF">2024-07-17T16:31:45Z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